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37"/>
  </p:notesMasterIdLst>
  <p:sldIdLst>
    <p:sldId id="257" r:id="rId2"/>
    <p:sldId id="366" r:id="rId3"/>
    <p:sldId id="367" r:id="rId4"/>
    <p:sldId id="368" r:id="rId5"/>
    <p:sldId id="369" r:id="rId6"/>
    <p:sldId id="370" r:id="rId7"/>
    <p:sldId id="371" r:id="rId8"/>
    <p:sldId id="372" r:id="rId9"/>
    <p:sldId id="373" r:id="rId10"/>
    <p:sldId id="327" r:id="rId11"/>
    <p:sldId id="278" r:id="rId12"/>
    <p:sldId id="335" r:id="rId13"/>
    <p:sldId id="349" r:id="rId14"/>
    <p:sldId id="330" r:id="rId15"/>
    <p:sldId id="331" r:id="rId16"/>
    <p:sldId id="374" r:id="rId17"/>
    <p:sldId id="348" r:id="rId18"/>
    <p:sldId id="341" r:id="rId19"/>
    <p:sldId id="358" r:id="rId20"/>
    <p:sldId id="359" r:id="rId21"/>
    <p:sldId id="360" r:id="rId22"/>
    <p:sldId id="361" r:id="rId23"/>
    <p:sldId id="362" r:id="rId24"/>
    <p:sldId id="333" r:id="rId25"/>
    <p:sldId id="355" r:id="rId26"/>
    <p:sldId id="380" r:id="rId27"/>
    <p:sldId id="378" r:id="rId28"/>
    <p:sldId id="363" r:id="rId29"/>
    <p:sldId id="332" r:id="rId30"/>
    <p:sldId id="379" r:id="rId31"/>
    <p:sldId id="334" r:id="rId32"/>
    <p:sldId id="353" r:id="rId33"/>
    <p:sldId id="336" r:id="rId34"/>
    <p:sldId id="382" r:id="rId35"/>
    <p:sldId id="36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rid James" initials="SJ" lastIdx="6" clrIdx="0">
    <p:extLst>
      <p:ext uri="{19B8F6BF-5375-455C-9EA6-DF929625EA0E}">
        <p15:presenceInfo xmlns:p15="http://schemas.microsoft.com/office/powerpoint/2012/main" userId="cd096af6e168bcb3" providerId="Windows Live"/>
      </p:ext>
    </p:extLst>
  </p:cmAuthor>
  <p:cmAuthor id="2" name="James, Sigrid (LLU)" initials="JS(" lastIdx="5" clrIdx="1">
    <p:extLst>
      <p:ext uri="{19B8F6BF-5375-455C-9EA6-DF929625EA0E}">
        <p15:presenceInfo xmlns:p15="http://schemas.microsoft.com/office/powerpoint/2012/main" userId="S-1-5-21-4043054518-770244671-2511671820-8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2DC"/>
    <a:srgbClr val="CC6600"/>
    <a:srgbClr val="FF6600"/>
    <a:srgbClr val="3984B7"/>
    <a:srgbClr val="487DA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92" autoAdjust="0"/>
    <p:restoredTop sz="79288" autoAdjust="0"/>
  </p:normalViewPr>
  <p:slideViewPr>
    <p:cSldViewPr snapToGrid="0">
      <p:cViewPr varScale="1">
        <p:scale>
          <a:sx n="72" d="100"/>
          <a:sy n="72" d="100"/>
        </p:scale>
        <p:origin x="39"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lee\Dropbox\TRC%20WorkGroups\James%20Lee%20Keynote\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blee\Dropbox\TRC%20WorkGroups\James%20Lee%20Keynote\age%20group%20slid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1"/>
          <c:tx>
            <c:strRef>
              <c:f>Sheet1!$A$3</c:f>
              <c:strCache>
                <c:ptCount val="1"/>
                <c:pt idx="0">
                  <c:v>RC</c:v>
                </c:pt>
              </c:strCache>
            </c:strRef>
          </c:tx>
          <c:spPr>
            <a:solidFill>
              <a:schemeClr val="accent2"/>
            </a:solidFill>
            <a:ln>
              <a:noFill/>
            </a:ln>
            <a:effectLst/>
          </c:spPr>
          <c:invertIfNegative val="0"/>
          <c:dLbls>
            <c:dLbl>
              <c:idx val="1"/>
              <c:layout>
                <c:manualLayout>
                  <c:x val="0"/>
                  <c:y val="-0.113743070181058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6AF-46A3-B75A-1F83A524C2D3}"/>
                </c:ext>
              </c:extLst>
            </c:dLbl>
            <c:dLbl>
              <c:idx val="2"/>
              <c:layout>
                <c:manualLayout>
                  <c:x val="1.7837537116472985E-3"/>
                  <c:y val="-6.70792465170347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AF-46A3-B75A-1F83A524C2D3}"/>
                </c:ext>
              </c:extLst>
            </c:dLbl>
            <c:dLbl>
              <c:idx val="4"/>
              <c:layout>
                <c:manualLayout>
                  <c:x val="3.567507423294597E-3"/>
                  <c:y val="-3.49978677480181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6AF-46A3-B75A-1F83A524C2D3}"/>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Finland</c:v>
                </c:pt>
                <c:pt idx="1">
                  <c:v>Germany</c:v>
                </c:pt>
                <c:pt idx="2">
                  <c:v>Italy</c:v>
                </c:pt>
                <c:pt idx="3">
                  <c:v>Lithuania</c:v>
                </c:pt>
                <c:pt idx="4">
                  <c:v>Spain</c:v>
                </c:pt>
              </c:strCache>
            </c:strRef>
          </c:cat>
          <c:val>
            <c:numRef>
              <c:f>Sheet1!$B$3:$F$3</c:f>
              <c:numCache>
                <c:formatCode>0%</c:formatCode>
                <c:ptCount val="5"/>
                <c:pt idx="0">
                  <c:v>0.38</c:v>
                </c:pt>
                <c:pt idx="1">
                  <c:v>0.55000000000000004</c:v>
                </c:pt>
                <c:pt idx="2">
                  <c:v>0.5</c:v>
                </c:pt>
                <c:pt idx="3">
                  <c:v>0.23</c:v>
                </c:pt>
                <c:pt idx="4">
                  <c:v>0.52</c:v>
                </c:pt>
              </c:numCache>
            </c:numRef>
          </c:val>
          <c:extLst>
            <c:ext xmlns:c16="http://schemas.microsoft.com/office/drawing/2014/chart" uri="{C3380CC4-5D6E-409C-BE32-E72D297353CC}">
              <c16:uniqueId val="{00000000-16AF-46A3-B75A-1F83A524C2D3}"/>
            </c:ext>
          </c:extLst>
        </c:ser>
        <c:ser>
          <c:idx val="2"/>
          <c:order val="2"/>
          <c:tx>
            <c:strRef>
              <c:f>Sheet1!$A$4</c:f>
              <c:strCache>
                <c:ptCount val="1"/>
                <c:pt idx="0">
                  <c:v>FC</c:v>
                </c:pt>
              </c:strCache>
            </c:strRef>
          </c:tx>
          <c:spPr>
            <a:solidFill>
              <a:schemeClr val="accent1"/>
            </a:solidFill>
            <a:ln>
              <a:noFill/>
            </a:ln>
            <a:effectLst/>
          </c:spPr>
          <c:invertIfNegative val="0"/>
          <c:cat>
            <c:strRef>
              <c:f>Sheet1!$B$1:$F$1</c:f>
              <c:strCache>
                <c:ptCount val="5"/>
                <c:pt idx="0">
                  <c:v>Finland</c:v>
                </c:pt>
                <c:pt idx="1">
                  <c:v>Germany</c:v>
                </c:pt>
                <c:pt idx="2">
                  <c:v>Italy</c:v>
                </c:pt>
                <c:pt idx="3">
                  <c:v>Lithuania</c:v>
                </c:pt>
                <c:pt idx="4">
                  <c:v>Spain</c:v>
                </c:pt>
              </c:strCache>
            </c:strRef>
          </c:cat>
          <c:val>
            <c:numRef>
              <c:f>Sheet1!$B$4:$F$4</c:f>
              <c:numCache>
                <c:formatCode>0%</c:formatCode>
                <c:ptCount val="5"/>
                <c:pt idx="0">
                  <c:v>0.62</c:v>
                </c:pt>
                <c:pt idx="1">
                  <c:v>0.45</c:v>
                </c:pt>
                <c:pt idx="2">
                  <c:v>0.5</c:v>
                </c:pt>
                <c:pt idx="3">
                  <c:v>0.77</c:v>
                </c:pt>
                <c:pt idx="4">
                  <c:v>0.48</c:v>
                </c:pt>
              </c:numCache>
            </c:numRef>
          </c:val>
          <c:extLst>
            <c:ext xmlns:c16="http://schemas.microsoft.com/office/drawing/2014/chart" uri="{C3380CC4-5D6E-409C-BE32-E72D297353CC}">
              <c16:uniqueId val="{00000001-16AF-46A3-B75A-1F83A524C2D3}"/>
            </c:ext>
          </c:extLst>
        </c:ser>
        <c:dLbls>
          <c:showLegendKey val="0"/>
          <c:showVal val="0"/>
          <c:showCatName val="0"/>
          <c:showSerName val="0"/>
          <c:showPercent val="0"/>
          <c:showBubbleSize val="0"/>
        </c:dLbls>
        <c:gapWidth val="150"/>
        <c:overlap val="100"/>
        <c:axId val="574271032"/>
        <c:axId val="574268408"/>
      </c:barChart>
      <c:lineChart>
        <c:grouping val="standard"/>
        <c:varyColors val="0"/>
        <c:ser>
          <c:idx val="0"/>
          <c:order val="0"/>
          <c:tx>
            <c:strRef>
              <c:f>Sheet1!$A$2</c:f>
              <c:strCache>
                <c:ptCount val="1"/>
                <c:pt idx="0">
                  <c:v>OOHC Rate Per 1,000</c:v>
                </c:pt>
              </c:strCache>
            </c:strRef>
          </c:tx>
          <c:spPr>
            <a:ln w="79375" cap="rnd">
              <a:solidFill>
                <a:schemeClr val="accent3">
                  <a:lumMod val="50000"/>
                </a:schemeClr>
              </a:solidFill>
              <a:round/>
            </a:ln>
            <a:effectLst/>
          </c:spPr>
          <c:marker>
            <c:symbol val="none"/>
          </c:marker>
          <c:cat>
            <c:strRef>
              <c:f>Sheet1!$B$1:$F$1</c:f>
              <c:strCache>
                <c:ptCount val="5"/>
                <c:pt idx="0">
                  <c:v>Finland</c:v>
                </c:pt>
                <c:pt idx="1">
                  <c:v>Germany</c:v>
                </c:pt>
                <c:pt idx="2">
                  <c:v>Italy</c:v>
                </c:pt>
                <c:pt idx="3">
                  <c:v>Lithuania</c:v>
                </c:pt>
                <c:pt idx="4">
                  <c:v>Spain</c:v>
                </c:pt>
              </c:strCache>
            </c:strRef>
          </c:cat>
          <c:val>
            <c:numRef>
              <c:f>Sheet1!$B$2:$F$2</c:f>
              <c:numCache>
                <c:formatCode>General</c:formatCode>
                <c:ptCount val="5"/>
                <c:pt idx="0">
                  <c:v>10</c:v>
                </c:pt>
                <c:pt idx="1">
                  <c:v>8.8000000000000007</c:v>
                </c:pt>
                <c:pt idx="2">
                  <c:v>2.7</c:v>
                </c:pt>
                <c:pt idx="3">
                  <c:v>3.1</c:v>
                </c:pt>
                <c:pt idx="4">
                  <c:v>4.5999999999999996</c:v>
                </c:pt>
              </c:numCache>
            </c:numRef>
          </c:val>
          <c:smooth val="0"/>
          <c:extLst>
            <c:ext xmlns:c16="http://schemas.microsoft.com/office/drawing/2014/chart" uri="{C3380CC4-5D6E-409C-BE32-E72D297353CC}">
              <c16:uniqueId val="{00000002-16AF-46A3-B75A-1F83A524C2D3}"/>
            </c:ext>
          </c:extLst>
        </c:ser>
        <c:dLbls>
          <c:showLegendKey val="0"/>
          <c:showVal val="0"/>
          <c:showCatName val="0"/>
          <c:showSerName val="0"/>
          <c:showPercent val="0"/>
          <c:showBubbleSize val="0"/>
        </c:dLbls>
        <c:marker val="1"/>
        <c:smooth val="0"/>
        <c:axId val="574271360"/>
        <c:axId val="574273000"/>
      </c:lineChart>
      <c:catAx>
        <c:axId val="57427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4268408"/>
        <c:crosses val="autoZero"/>
        <c:auto val="1"/>
        <c:lblAlgn val="ctr"/>
        <c:lblOffset val="100"/>
        <c:noMultiLvlLbl val="0"/>
      </c:catAx>
      <c:valAx>
        <c:axId val="574268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271032"/>
        <c:crosses val="autoZero"/>
        <c:crossBetween val="between"/>
        <c:majorUnit val="0.2"/>
      </c:valAx>
      <c:valAx>
        <c:axId val="574273000"/>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4271360"/>
        <c:crosses val="max"/>
        <c:crossBetween val="between"/>
      </c:valAx>
      <c:catAx>
        <c:axId val="574271360"/>
        <c:scaling>
          <c:orientation val="minMax"/>
        </c:scaling>
        <c:delete val="1"/>
        <c:axPos val="b"/>
        <c:numFmt formatCode="General" sourceLinked="1"/>
        <c:majorTickMark val="none"/>
        <c:minorTickMark val="none"/>
        <c:tickLblPos val="nextTo"/>
        <c:crossAx val="57427300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Setting</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AC5C-41C2-A542-C09595A0AA6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AC5C-41C2-A542-C09595A0AA6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4E65-41F3-B971-954DDABF971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AC5C-41C2-A542-C09595A0AA6C}"/>
              </c:ext>
            </c:extLst>
          </c:dPt>
          <c:dLbls>
            <c:dLbl>
              <c:idx val="2"/>
              <c:layout>
                <c:manualLayout>
                  <c:x val="0.17075205881997271"/>
                  <c:y val="7.2622124931106993E-2"/>
                </c:manualLayout>
              </c:layout>
              <c:tx>
                <c:rich>
                  <a:bodyPr/>
                  <a:lstStyle/>
                  <a:p>
                    <a:r>
                      <a:rPr lang="en-US" dirty="0"/>
                      <a:t>RC, 10%</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65-41F3-B971-954DDABF971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Foster care</c:v>
                </c:pt>
                <c:pt idx="1">
                  <c:v>Kinship Care</c:v>
                </c:pt>
                <c:pt idx="2">
                  <c:v>Residential/Group home</c:v>
                </c:pt>
                <c:pt idx="3">
                  <c:v>Other</c:v>
                </c:pt>
              </c:strCache>
            </c:strRef>
          </c:cat>
          <c:val>
            <c:numRef>
              <c:f>Sheet1!$B$2:$B$5</c:f>
              <c:numCache>
                <c:formatCode>0%</c:formatCode>
                <c:ptCount val="4"/>
                <c:pt idx="0">
                  <c:v>0.46</c:v>
                </c:pt>
                <c:pt idx="1">
                  <c:v>0.32</c:v>
                </c:pt>
                <c:pt idx="2">
                  <c:v>0.1</c:v>
                </c:pt>
                <c:pt idx="3">
                  <c:v>0.12</c:v>
                </c:pt>
              </c:numCache>
            </c:numRef>
          </c:val>
          <c:extLst>
            <c:ext xmlns:c16="http://schemas.microsoft.com/office/drawing/2014/chart" uri="{C3380CC4-5D6E-409C-BE32-E72D297353CC}">
              <c16:uniqueId val="{00000000-4E65-41F3-B971-954DDABF97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 in TRC</c:v>
                </c:pt>
              </c:strCache>
            </c:strRef>
          </c:tx>
          <c:spPr>
            <a:solidFill>
              <a:schemeClr val="accent1"/>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c:formatCode>
                <c:ptCount val="5"/>
                <c:pt idx="0">
                  <c:v>56188</c:v>
                </c:pt>
                <c:pt idx="1">
                  <c:v>56225</c:v>
                </c:pt>
                <c:pt idx="2">
                  <c:v>53328</c:v>
                </c:pt>
                <c:pt idx="3">
                  <c:v>53910</c:v>
                </c:pt>
                <c:pt idx="4" formatCode="General">
                  <c:v>47302</c:v>
                </c:pt>
              </c:numCache>
            </c:numRef>
          </c:val>
          <c:extLst>
            <c:ext xmlns:c16="http://schemas.microsoft.com/office/drawing/2014/chart" uri="{C3380CC4-5D6E-409C-BE32-E72D297353CC}">
              <c16:uniqueId val="{00000000-C60D-4F24-B046-DE2D6DE2FD1B}"/>
            </c:ext>
          </c:extLst>
        </c:ser>
        <c:dLbls>
          <c:showLegendKey val="0"/>
          <c:showVal val="0"/>
          <c:showCatName val="0"/>
          <c:showSerName val="0"/>
          <c:showPercent val="0"/>
          <c:showBubbleSize val="0"/>
        </c:dLbls>
        <c:gapWidth val="219"/>
        <c:overlap val="-27"/>
        <c:axId val="518716520"/>
        <c:axId val="518720128"/>
      </c:barChart>
      <c:catAx>
        <c:axId val="51871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720128"/>
        <c:crosses val="autoZero"/>
        <c:auto val="1"/>
        <c:lblAlgn val="ctr"/>
        <c:lblOffset val="100"/>
        <c:noMultiLvlLbl val="0"/>
      </c:catAx>
      <c:valAx>
        <c:axId val="5187201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716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Setting</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864-40B3-86B9-9582D4FDFCC1}"/>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864-40B3-86B9-9582D4FDFCC1}"/>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1-4E65-41F3-B971-954DDABF971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F864-40B3-86B9-9582D4FDFCC1}"/>
              </c:ext>
            </c:extLst>
          </c:dPt>
          <c:dLbls>
            <c:dLbl>
              <c:idx val="2"/>
              <c:layout>
                <c:manualLayout>
                  <c:x val="0.17075205881997271"/>
                  <c:y val="7.2622124931106993E-2"/>
                </c:manualLayout>
              </c:layout>
              <c:tx>
                <c:rich>
                  <a:bodyPr/>
                  <a:lstStyle/>
                  <a:p>
                    <a:r>
                      <a:rPr lang="en-US"/>
                      <a:t>TRC, 10%</a:t>
                    </a:r>
                    <a:endParaRPr lang="en-US"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E65-41F3-B971-954DDABF971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Foster care</c:v>
                </c:pt>
                <c:pt idx="1">
                  <c:v>Kinship Care</c:v>
                </c:pt>
                <c:pt idx="2">
                  <c:v>Residential/Group home</c:v>
                </c:pt>
                <c:pt idx="3">
                  <c:v>Other</c:v>
                </c:pt>
              </c:strCache>
            </c:strRef>
          </c:cat>
          <c:val>
            <c:numRef>
              <c:f>Sheet1!$B$2:$B$5</c:f>
              <c:numCache>
                <c:formatCode>0%</c:formatCode>
                <c:ptCount val="4"/>
                <c:pt idx="0">
                  <c:v>0.46</c:v>
                </c:pt>
                <c:pt idx="1">
                  <c:v>0.32</c:v>
                </c:pt>
                <c:pt idx="2">
                  <c:v>0.1</c:v>
                </c:pt>
                <c:pt idx="3">
                  <c:v>0.12</c:v>
                </c:pt>
              </c:numCache>
            </c:numRef>
          </c:val>
          <c:extLst>
            <c:ext xmlns:c16="http://schemas.microsoft.com/office/drawing/2014/chart" uri="{C3380CC4-5D6E-409C-BE32-E72D297353CC}">
              <c16:uniqueId val="{00000000-4E65-41F3-B971-954DDABF971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 in TRC</c:v>
                </c:pt>
              </c:strCache>
            </c:strRef>
          </c:tx>
          <c:spPr>
            <a:solidFill>
              <a:schemeClr val="accent1"/>
            </a:solidFill>
            <a:ln>
              <a:noFill/>
            </a:ln>
            <a:effectLst/>
          </c:spPr>
          <c:invertIfNegative val="0"/>
          <c:cat>
            <c:numRef>
              <c:f>Sheet1!$A$2:$A$6</c:f>
              <c:numCache>
                <c:formatCode>General</c:formatCode>
                <c:ptCount val="5"/>
                <c:pt idx="0">
                  <c:v>2014</c:v>
                </c:pt>
                <c:pt idx="1">
                  <c:v>2015</c:v>
                </c:pt>
                <c:pt idx="2">
                  <c:v>2016</c:v>
                </c:pt>
                <c:pt idx="3">
                  <c:v>2017</c:v>
                </c:pt>
                <c:pt idx="4">
                  <c:v>2018</c:v>
                </c:pt>
              </c:numCache>
            </c:numRef>
          </c:cat>
          <c:val>
            <c:numRef>
              <c:f>Sheet1!$B$2:$B$6</c:f>
              <c:numCache>
                <c:formatCode>#,##0</c:formatCode>
                <c:ptCount val="5"/>
                <c:pt idx="0">
                  <c:v>56188</c:v>
                </c:pt>
                <c:pt idx="1">
                  <c:v>56225</c:v>
                </c:pt>
                <c:pt idx="2">
                  <c:v>53328</c:v>
                </c:pt>
                <c:pt idx="3">
                  <c:v>53910</c:v>
                </c:pt>
                <c:pt idx="4" formatCode="General">
                  <c:v>47302</c:v>
                </c:pt>
              </c:numCache>
            </c:numRef>
          </c:val>
          <c:extLst>
            <c:ext xmlns:c16="http://schemas.microsoft.com/office/drawing/2014/chart" uri="{C3380CC4-5D6E-409C-BE32-E72D297353CC}">
              <c16:uniqueId val="{00000000-C60D-4F24-B046-DE2D6DE2FD1B}"/>
            </c:ext>
          </c:extLst>
        </c:ser>
        <c:dLbls>
          <c:showLegendKey val="0"/>
          <c:showVal val="0"/>
          <c:showCatName val="0"/>
          <c:showSerName val="0"/>
          <c:showPercent val="0"/>
          <c:showBubbleSize val="0"/>
        </c:dLbls>
        <c:gapWidth val="219"/>
        <c:overlap val="-27"/>
        <c:axId val="518716520"/>
        <c:axId val="518720128"/>
      </c:barChart>
      <c:catAx>
        <c:axId val="518716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720128"/>
        <c:crosses val="autoZero"/>
        <c:auto val="1"/>
        <c:lblAlgn val="ctr"/>
        <c:lblOffset val="100"/>
        <c:noMultiLvlLbl val="0"/>
      </c:catAx>
      <c:valAx>
        <c:axId val="5187201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8716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Male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FINLAND</c:v>
                </c:pt>
                <c:pt idx="1">
                  <c:v>GERMANY</c:v>
                </c:pt>
                <c:pt idx="2">
                  <c:v>ITALY</c:v>
                </c:pt>
                <c:pt idx="3">
                  <c:v>LITHUANIA</c:v>
                </c:pt>
                <c:pt idx="4">
                  <c:v>SPAIN</c:v>
                </c:pt>
              </c:strCache>
            </c:strRef>
          </c:cat>
          <c:val>
            <c:numRef>
              <c:f>Sheet1!$B$2:$B$6</c:f>
              <c:numCache>
                <c:formatCode>0%</c:formatCode>
                <c:ptCount val="5"/>
                <c:pt idx="0">
                  <c:v>0.53</c:v>
                </c:pt>
                <c:pt idx="1">
                  <c:v>0.66</c:v>
                </c:pt>
                <c:pt idx="2">
                  <c:v>0.68</c:v>
                </c:pt>
                <c:pt idx="3">
                  <c:v>0.47</c:v>
                </c:pt>
                <c:pt idx="4">
                  <c:v>0.73</c:v>
                </c:pt>
              </c:numCache>
            </c:numRef>
          </c:val>
          <c:extLst>
            <c:ext xmlns:c16="http://schemas.microsoft.com/office/drawing/2014/chart" uri="{C3380CC4-5D6E-409C-BE32-E72D297353CC}">
              <c16:uniqueId val="{00000000-6617-4B43-A1E0-6A06C41E528C}"/>
            </c:ext>
          </c:extLst>
        </c:ser>
        <c:ser>
          <c:idx val="1"/>
          <c:order val="1"/>
          <c:tx>
            <c:strRef>
              <c:f>Sheet1!$C$1</c:f>
              <c:strCache>
                <c:ptCount val="1"/>
                <c:pt idx="0">
                  <c:v>Female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FINLAND</c:v>
                </c:pt>
                <c:pt idx="1">
                  <c:v>GERMANY</c:v>
                </c:pt>
                <c:pt idx="2">
                  <c:v>ITALY</c:v>
                </c:pt>
                <c:pt idx="3">
                  <c:v>LITHUANIA</c:v>
                </c:pt>
                <c:pt idx="4">
                  <c:v>SPAIN</c:v>
                </c:pt>
              </c:strCache>
            </c:strRef>
          </c:cat>
          <c:val>
            <c:numRef>
              <c:f>Sheet1!$C$2:$C$6</c:f>
              <c:numCache>
                <c:formatCode>0%</c:formatCode>
                <c:ptCount val="5"/>
                <c:pt idx="0">
                  <c:v>0.47</c:v>
                </c:pt>
                <c:pt idx="1">
                  <c:v>0.34</c:v>
                </c:pt>
                <c:pt idx="2">
                  <c:v>0.32</c:v>
                </c:pt>
                <c:pt idx="3">
                  <c:v>0.53</c:v>
                </c:pt>
                <c:pt idx="4">
                  <c:v>0.27</c:v>
                </c:pt>
              </c:numCache>
            </c:numRef>
          </c:val>
          <c:extLst>
            <c:ext xmlns:c16="http://schemas.microsoft.com/office/drawing/2014/chart" uri="{C3380CC4-5D6E-409C-BE32-E72D297353CC}">
              <c16:uniqueId val="{00000001-6617-4B43-A1E0-6A06C41E528C}"/>
            </c:ext>
          </c:extLst>
        </c:ser>
        <c:dLbls>
          <c:showLegendKey val="0"/>
          <c:showVal val="0"/>
          <c:showCatName val="0"/>
          <c:showSerName val="0"/>
          <c:showPercent val="0"/>
          <c:showBubbleSize val="0"/>
        </c:dLbls>
        <c:gapWidth val="150"/>
        <c:overlap val="100"/>
        <c:axId val="492574152"/>
        <c:axId val="492579072"/>
      </c:barChart>
      <c:catAx>
        <c:axId val="492574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92579072"/>
        <c:crosses val="autoZero"/>
        <c:auto val="1"/>
        <c:lblAlgn val="ctr"/>
        <c:lblOffset val="100"/>
        <c:noMultiLvlLbl val="0"/>
      </c:catAx>
      <c:valAx>
        <c:axId val="4925790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2574152"/>
        <c:crosses val="autoZero"/>
        <c:crossBetween val="between"/>
      </c:valAx>
      <c:spPr>
        <a:noFill/>
        <a:ln>
          <a:solidFill>
            <a:schemeClr val="tx2"/>
          </a:solid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solidFill>
        <a:schemeClr val="tx2"/>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Early Childhood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Finland</c:v>
                </c:pt>
                <c:pt idx="1">
                  <c:v>Germany</c:v>
                </c:pt>
                <c:pt idx="2">
                  <c:v>Italy</c:v>
                </c:pt>
                <c:pt idx="3">
                  <c:v>Lithuania</c:v>
                </c:pt>
                <c:pt idx="4">
                  <c:v>Spain</c:v>
                </c:pt>
              </c:strCache>
            </c:strRef>
          </c:cat>
          <c:val>
            <c:numRef>
              <c:f>Sheet1!$B$2:$F$2</c:f>
              <c:numCache>
                <c:formatCode>0%</c:formatCode>
                <c:ptCount val="5"/>
                <c:pt idx="0">
                  <c:v>0.14000000000000001</c:v>
                </c:pt>
                <c:pt idx="1">
                  <c:v>0.06</c:v>
                </c:pt>
                <c:pt idx="2">
                  <c:v>0.22</c:v>
                </c:pt>
                <c:pt idx="3">
                  <c:v>0.11</c:v>
                </c:pt>
                <c:pt idx="4">
                  <c:v>7.0000000000000007E-2</c:v>
                </c:pt>
              </c:numCache>
            </c:numRef>
          </c:val>
          <c:extLst>
            <c:ext xmlns:c16="http://schemas.microsoft.com/office/drawing/2014/chart" uri="{C3380CC4-5D6E-409C-BE32-E72D297353CC}">
              <c16:uniqueId val="{00000000-AF41-476F-86BE-2EF8D41FA7EA}"/>
            </c:ext>
          </c:extLst>
        </c:ser>
        <c:ser>
          <c:idx val="1"/>
          <c:order val="1"/>
          <c:tx>
            <c:strRef>
              <c:f>Sheet1!$A$3</c:f>
              <c:strCache>
                <c:ptCount val="1"/>
                <c:pt idx="0">
                  <c:v>Elementary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Finland</c:v>
                </c:pt>
                <c:pt idx="1">
                  <c:v>Germany</c:v>
                </c:pt>
                <c:pt idx="2">
                  <c:v>Italy</c:v>
                </c:pt>
                <c:pt idx="3">
                  <c:v>Lithuania</c:v>
                </c:pt>
                <c:pt idx="4">
                  <c:v>Spain</c:v>
                </c:pt>
              </c:strCache>
            </c:strRef>
          </c:cat>
          <c:val>
            <c:numRef>
              <c:f>Sheet1!$B$3:$F$3</c:f>
              <c:numCache>
                <c:formatCode>0%</c:formatCode>
                <c:ptCount val="5"/>
                <c:pt idx="0">
                  <c:v>0.28999999999999998</c:v>
                </c:pt>
                <c:pt idx="1">
                  <c:v>0.14000000000000001</c:v>
                </c:pt>
                <c:pt idx="2">
                  <c:v>0.16</c:v>
                </c:pt>
                <c:pt idx="3">
                  <c:v>0.2</c:v>
                </c:pt>
                <c:pt idx="4">
                  <c:v>0.11</c:v>
                </c:pt>
              </c:numCache>
            </c:numRef>
          </c:val>
          <c:extLst>
            <c:ext xmlns:c16="http://schemas.microsoft.com/office/drawing/2014/chart" uri="{C3380CC4-5D6E-409C-BE32-E72D297353CC}">
              <c16:uniqueId val="{00000001-AF41-476F-86BE-2EF8D41FA7EA}"/>
            </c:ext>
          </c:extLst>
        </c:ser>
        <c:ser>
          <c:idx val="2"/>
          <c:order val="2"/>
          <c:tx>
            <c:strRef>
              <c:f>Sheet1!$A$4</c:f>
              <c:strCache>
                <c:ptCount val="1"/>
                <c:pt idx="0">
                  <c:v>Young Teen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Finland</c:v>
                </c:pt>
                <c:pt idx="1">
                  <c:v>Germany</c:v>
                </c:pt>
                <c:pt idx="2">
                  <c:v>Italy</c:v>
                </c:pt>
                <c:pt idx="3">
                  <c:v>Lithuania</c:v>
                </c:pt>
                <c:pt idx="4">
                  <c:v>Spain</c:v>
                </c:pt>
              </c:strCache>
            </c:strRef>
          </c:cat>
          <c:val>
            <c:numRef>
              <c:f>Sheet1!$B$4:$F$4</c:f>
              <c:numCache>
                <c:formatCode>0%</c:formatCode>
                <c:ptCount val="5"/>
                <c:pt idx="0">
                  <c:v>0.24</c:v>
                </c:pt>
                <c:pt idx="1">
                  <c:v>0.4</c:v>
                </c:pt>
                <c:pt idx="2">
                  <c:v>0.28000000000000003</c:v>
                </c:pt>
                <c:pt idx="3">
                  <c:v>0.34</c:v>
                </c:pt>
                <c:pt idx="4">
                  <c:v>0.23</c:v>
                </c:pt>
              </c:numCache>
            </c:numRef>
          </c:val>
          <c:extLst>
            <c:ext xmlns:c16="http://schemas.microsoft.com/office/drawing/2014/chart" uri="{C3380CC4-5D6E-409C-BE32-E72D297353CC}">
              <c16:uniqueId val="{00000002-AF41-476F-86BE-2EF8D41FA7EA}"/>
            </c:ext>
          </c:extLst>
        </c:ser>
        <c:ser>
          <c:idx val="3"/>
          <c:order val="3"/>
          <c:tx>
            <c:strRef>
              <c:f>Sheet1!$A$5</c:f>
              <c:strCache>
                <c:ptCount val="1"/>
                <c:pt idx="0">
                  <c:v>Older Teen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Finland</c:v>
                </c:pt>
                <c:pt idx="1">
                  <c:v>Germany</c:v>
                </c:pt>
                <c:pt idx="2">
                  <c:v>Italy</c:v>
                </c:pt>
                <c:pt idx="3">
                  <c:v>Lithuania</c:v>
                </c:pt>
                <c:pt idx="4">
                  <c:v>Spain</c:v>
                </c:pt>
              </c:strCache>
            </c:strRef>
          </c:cat>
          <c:val>
            <c:numRef>
              <c:f>Sheet1!$B$5:$F$5</c:f>
              <c:numCache>
                <c:formatCode>0%</c:formatCode>
                <c:ptCount val="5"/>
                <c:pt idx="0">
                  <c:v>0.33</c:v>
                </c:pt>
                <c:pt idx="1">
                  <c:v>0.4</c:v>
                </c:pt>
                <c:pt idx="2">
                  <c:v>0.35</c:v>
                </c:pt>
                <c:pt idx="3">
                  <c:v>0.34</c:v>
                </c:pt>
                <c:pt idx="4">
                  <c:v>0.57999999999999996</c:v>
                </c:pt>
              </c:numCache>
            </c:numRef>
          </c:val>
          <c:extLst>
            <c:ext xmlns:c16="http://schemas.microsoft.com/office/drawing/2014/chart" uri="{C3380CC4-5D6E-409C-BE32-E72D297353CC}">
              <c16:uniqueId val="{00000003-AF41-476F-86BE-2EF8D41FA7EA}"/>
            </c:ext>
          </c:extLst>
        </c:ser>
        <c:dLbls>
          <c:showLegendKey val="0"/>
          <c:showVal val="0"/>
          <c:showCatName val="0"/>
          <c:showSerName val="0"/>
          <c:showPercent val="0"/>
          <c:showBubbleSize val="0"/>
        </c:dLbls>
        <c:gapWidth val="150"/>
        <c:overlap val="100"/>
        <c:axId val="561789800"/>
        <c:axId val="561791768"/>
      </c:barChart>
      <c:catAx>
        <c:axId val="561789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chemeClr val="tx1">
                    <a:lumMod val="65000"/>
                    <a:lumOff val="35000"/>
                  </a:schemeClr>
                </a:solidFill>
                <a:latin typeface="+mn-lt"/>
                <a:ea typeface="+mn-ea"/>
                <a:cs typeface="+mn-cs"/>
              </a:defRPr>
            </a:pPr>
            <a:endParaRPr lang="en-US"/>
          </a:p>
        </c:txPr>
        <c:crossAx val="561791768"/>
        <c:crosses val="autoZero"/>
        <c:auto val="1"/>
        <c:lblAlgn val="ctr"/>
        <c:lblOffset val="100"/>
        <c:noMultiLvlLbl val="0"/>
      </c:catAx>
      <c:valAx>
        <c:axId val="5617917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789800"/>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B7BFAE-6B69-4DC4-B477-957F122454E7}" type="doc">
      <dgm:prSet loTypeId="urn:microsoft.com/office/officeart/2005/8/layout/vList2" loCatId="list" qsTypeId="urn:microsoft.com/office/officeart/2005/8/quickstyle/simple5" qsCatId="simple" csTypeId="urn:microsoft.com/office/officeart/2005/8/colors/accent3_2" csCatId="accent3" phldr="1"/>
      <dgm:spPr/>
      <dgm:t>
        <a:bodyPr/>
        <a:lstStyle/>
        <a:p>
          <a:endParaRPr lang="en-US"/>
        </a:p>
      </dgm:t>
    </dgm:pt>
    <dgm:pt modelId="{3D5E1778-2AA8-4DC0-B76B-0A45AE93C67F}">
      <dgm:prSet/>
      <dgm:spPr>
        <a:effectLst>
          <a:outerShdw blurRad="50800" dist="38100" dir="2700000" algn="tl" rotWithShape="0">
            <a:prstClr val="black">
              <a:alpha val="40000"/>
            </a:prstClr>
          </a:outerShdw>
        </a:effectLst>
      </dgm:spPr>
      <dgm:t>
        <a:bodyPr/>
        <a:lstStyle/>
        <a:p>
          <a:r>
            <a:rPr lang="en-US" dirty="0"/>
            <a:t>Various policy initiatives to reduce RC</a:t>
          </a:r>
        </a:p>
      </dgm:t>
    </dgm:pt>
    <dgm:pt modelId="{6AB5207C-385D-4A3D-BFEF-169DED484B6C}" type="parTrans" cxnId="{B6469967-91B0-4301-8002-13E7A34BC897}">
      <dgm:prSet/>
      <dgm:spPr/>
      <dgm:t>
        <a:bodyPr/>
        <a:lstStyle/>
        <a:p>
          <a:endParaRPr lang="en-US"/>
        </a:p>
      </dgm:t>
    </dgm:pt>
    <dgm:pt modelId="{7129636A-A4E3-43D8-8EAC-8577856CF0D2}" type="sibTrans" cxnId="{B6469967-91B0-4301-8002-13E7A34BC897}">
      <dgm:prSet/>
      <dgm:spPr/>
      <dgm:t>
        <a:bodyPr/>
        <a:lstStyle/>
        <a:p>
          <a:endParaRPr lang="en-US"/>
        </a:p>
      </dgm:t>
    </dgm:pt>
    <dgm:pt modelId="{205E7F7B-F449-4C47-ADA8-9B4A5B1049CF}">
      <dgm:prSet/>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en-US" dirty="0"/>
            <a:t>Documented reductions in RC use</a:t>
          </a:r>
        </a:p>
      </dgm:t>
    </dgm:pt>
    <dgm:pt modelId="{1DA90D37-5047-42CA-846B-62B27EE4AD04}" type="parTrans" cxnId="{ED4F1FBD-B237-4784-8EB7-813DC0EA1C6E}">
      <dgm:prSet/>
      <dgm:spPr/>
      <dgm:t>
        <a:bodyPr/>
        <a:lstStyle/>
        <a:p>
          <a:endParaRPr lang="en-US"/>
        </a:p>
      </dgm:t>
    </dgm:pt>
    <dgm:pt modelId="{1A370AF5-E93C-44C3-B454-B35155811951}" type="sibTrans" cxnId="{ED4F1FBD-B237-4784-8EB7-813DC0EA1C6E}">
      <dgm:prSet/>
      <dgm:spPr/>
      <dgm:t>
        <a:bodyPr/>
        <a:lstStyle/>
        <a:p>
          <a:endParaRPr lang="en-US"/>
        </a:p>
      </dgm:t>
    </dgm:pt>
    <dgm:pt modelId="{EA31438C-E718-4EA3-8082-94508E59FF78}">
      <dgm:prSet/>
      <dgm:spPr>
        <a:effectLst>
          <a:outerShdw blurRad="50800" dist="38100" dir="2700000" algn="tl" rotWithShape="0">
            <a:prstClr val="black">
              <a:alpha val="40000"/>
            </a:prstClr>
          </a:outerShdw>
        </a:effectLst>
      </dgm:spPr>
      <dgm:t>
        <a:bodyPr/>
        <a:lstStyle/>
        <a:p>
          <a:r>
            <a:rPr lang="en-US" dirty="0"/>
            <a:t>RC as short-term or stop-gap option</a:t>
          </a:r>
        </a:p>
      </dgm:t>
    </dgm:pt>
    <dgm:pt modelId="{2D27AB67-52A4-472A-AB95-EDBF9C4091B4}" type="parTrans" cxnId="{7FBFA256-0649-4219-946D-43508708B1BA}">
      <dgm:prSet/>
      <dgm:spPr/>
      <dgm:t>
        <a:bodyPr/>
        <a:lstStyle/>
        <a:p>
          <a:endParaRPr lang="en-US"/>
        </a:p>
      </dgm:t>
    </dgm:pt>
    <dgm:pt modelId="{38762545-F6C3-415B-9A0B-243B14E96A15}" type="sibTrans" cxnId="{7FBFA256-0649-4219-946D-43508708B1BA}">
      <dgm:prSet/>
      <dgm:spPr/>
      <dgm:t>
        <a:bodyPr/>
        <a:lstStyle/>
        <a:p>
          <a:endParaRPr lang="en-US"/>
        </a:p>
      </dgm:t>
    </dgm:pt>
    <dgm:pt modelId="{56EB0D8D-3BE6-434F-A114-B667494BC655}">
      <dgm:prSet/>
      <dgm:spPr>
        <a:effectLst>
          <a:outerShdw blurRad="50800" dist="38100" dir="2700000" algn="tl" rotWithShape="0">
            <a:prstClr val="black">
              <a:alpha val="40000"/>
            </a:prstClr>
          </a:outerShdw>
        </a:effectLst>
      </dgm:spPr>
      <dgm:t>
        <a:bodyPr/>
        <a:lstStyle/>
        <a:p>
          <a:r>
            <a:rPr lang="en-US" dirty="0"/>
            <a:t>Growth of community- and family-based alternatives</a:t>
          </a:r>
        </a:p>
      </dgm:t>
    </dgm:pt>
    <dgm:pt modelId="{73954BE6-C6A1-4262-9921-5C51D329C8C4}" type="parTrans" cxnId="{AB95CF67-667D-43EF-9266-F4B739561E1B}">
      <dgm:prSet/>
      <dgm:spPr/>
      <dgm:t>
        <a:bodyPr/>
        <a:lstStyle/>
        <a:p>
          <a:endParaRPr lang="en-US"/>
        </a:p>
      </dgm:t>
    </dgm:pt>
    <dgm:pt modelId="{972F6B27-2AE9-4253-8A16-4F6195AFCA90}" type="sibTrans" cxnId="{AB95CF67-667D-43EF-9266-F4B739561E1B}">
      <dgm:prSet/>
      <dgm:spPr/>
      <dgm:t>
        <a:bodyPr/>
        <a:lstStyle/>
        <a:p>
          <a:endParaRPr lang="en-US"/>
        </a:p>
      </dgm:t>
    </dgm:pt>
    <dgm:pt modelId="{7BE648F2-162A-4345-83A2-25431B11B272}">
      <dgm:prSet/>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en-US" dirty="0"/>
            <a:t>Increased clinical severity of youth in RC</a:t>
          </a:r>
        </a:p>
      </dgm:t>
    </dgm:pt>
    <dgm:pt modelId="{13270564-7843-44D8-ADE3-39C733CE758C}" type="parTrans" cxnId="{4D70C709-A0F8-433C-BC8F-608F2F6F11DD}">
      <dgm:prSet/>
      <dgm:spPr/>
      <dgm:t>
        <a:bodyPr/>
        <a:lstStyle/>
        <a:p>
          <a:endParaRPr lang="en-US"/>
        </a:p>
      </dgm:t>
    </dgm:pt>
    <dgm:pt modelId="{66D3E850-56BF-40FC-9753-A8325A07DADA}" type="sibTrans" cxnId="{4D70C709-A0F8-433C-BC8F-608F2F6F11DD}">
      <dgm:prSet/>
      <dgm:spPr/>
      <dgm:t>
        <a:bodyPr/>
        <a:lstStyle/>
        <a:p>
          <a:endParaRPr lang="en-US"/>
        </a:p>
      </dgm:t>
    </dgm:pt>
    <dgm:pt modelId="{A75FE0D6-07BE-4350-9EDE-A072BBDD9839}">
      <dgm:prSet/>
      <dgm:spPr>
        <a:solidFill>
          <a:schemeClr val="accent3">
            <a:lumMod val="60000"/>
            <a:lumOff val="40000"/>
          </a:schemeClr>
        </a:solidFill>
        <a:effectLst>
          <a:outerShdw blurRad="50800" dist="38100" dir="2700000" algn="tl" rotWithShape="0">
            <a:prstClr val="black">
              <a:alpha val="40000"/>
            </a:prstClr>
          </a:outerShdw>
        </a:effectLst>
      </dgm:spPr>
      <dgm:t>
        <a:bodyPr/>
        <a:lstStyle/>
        <a:p>
          <a:r>
            <a:rPr lang="en-US" dirty="0"/>
            <a:t>Closure and/or diversification of RC programs</a:t>
          </a:r>
        </a:p>
      </dgm:t>
    </dgm:pt>
    <dgm:pt modelId="{76986F8A-2EB8-4680-8792-0DB4FB5E758C}" type="parTrans" cxnId="{25968896-CFB6-46D7-ACD5-86A971063D8F}">
      <dgm:prSet/>
      <dgm:spPr/>
      <dgm:t>
        <a:bodyPr/>
        <a:lstStyle/>
        <a:p>
          <a:endParaRPr lang="en-US"/>
        </a:p>
      </dgm:t>
    </dgm:pt>
    <dgm:pt modelId="{00B91C1A-96D5-4C15-806F-5E51822F1379}" type="sibTrans" cxnId="{25968896-CFB6-46D7-ACD5-86A971063D8F}">
      <dgm:prSet/>
      <dgm:spPr/>
      <dgm:t>
        <a:bodyPr/>
        <a:lstStyle/>
        <a:p>
          <a:endParaRPr lang="en-US"/>
        </a:p>
      </dgm:t>
    </dgm:pt>
    <dgm:pt modelId="{85FE06EF-4B88-46C8-B84E-6E15AC65DAD0}" type="pres">
      <dgm:prSet presAssocID="{DFB7BFAE-6B69-4DC4-B477-957F122454E7}" presName="linear" presStyleCnt="0">
        <dgm:presLayoutVars>
          <dgm:animLvl val="lvl"/>
          <dgm:resizeHandles val="exact"/>
        </dgm:presLayoutVars>
      </dgm:prSet>
      <dgm:spPr/>
    </dgm:pt>
    <dgm:pt modelId="{B2691BC8-6190-477A-8EBC-FAEBF2BEBA24}" type="pres">
      <dgm:prSet presAssocID="{3D5E1778-2AA8-4DC0-B76B-0A45AE93C67F}" presName="parentText" presStyleLbl="node1" presStyleIdx="0" presStyleCnt="6">
        <dgm:presLayoutVars>
          <dgm:chMax val="0"/>
          <dgm:bulletEnabled val="1"/>
        </dgm:presLayoutVars>
      </dgm:prSet>
      <dgm:spPr/>
    </dgm:pt>
    <dgm:pt modelId="{A31C2EA5-793D-4DE8-85C7-F99FAEE7AA85}" type="pres">
      <dgm:prSet presAssocID="{7129636A-A4E3-43D8-8EAC-8577856CF0D2}" presName="spacer" presStyleCnt="0"/>
      <dgm:spPr/>
    </dgm:pt>
    <dgm:pt modelId="{B4A0CDE5-BEA5-4960-9DA0-899E2E63650C}" type="pres">
      <dgm:prSet presAssocID="{205E7F7B-F449-4C47-ADA8-9B4A5B1049CF}" presName="parentText" presStyleLbl="node1" presStyleIdx="1" presStyleCnt="6">
        <dgm:presLayoutVars>
          <dgm:chMax val="0"/>
          <dgm:bulletEnabled val="1"/>
        </dgm:presLayoutVars>
      </dgm:prSet>
      <dgm:spPr/>
    </dgm:pt>
    <dgm:pt modelId="{996A30DA-EA4D-4E22-BBF1-4CF149124384}" type="pres">
      <dgm:prSet presAssocID="{1A370AF5-E93C-44C3-B454-B35155811951}" presName="spacer" presStyleCnt="0"/>
      <dgm:spPr/>
    </dgm:pt>
    <dgm:pt modelId="{0D7A783E-3258-475C-9691-5FFA742CEA1F}" type="pres">
      <dgm:prSet presAssocID="{56EB0D8D-3BE6-434F-A114-B667494BC655}" presName="parentText" presStyleLbl="node1" presStyleIdx="2" presStyleCnt="6">
        <dgm:presLayoutVars>
          <dgm:chMax val="0"/>
          <dgm:bulletEnabled val="1"/>
        </dgm:presLayoutVars>
      </dgm:prSet>
      <dgm:spPr/>
    </dgm:pt>
    <dgm:pt modelId="{11584CB8-8DA2-428E-8529-A99A4E06763D}" type="pres">
      <dgm:prSet presAssocID="{972F6B27-2AE9-4253-8A16-4F6195AFCA90}" presName="spacer" presStyleCnt="0"/>
      <dgm:spPr/>
    </dgm:pt>
    <dgm:pt modelId="{E928298B-EEA9-4689-9228-03D112799801}" type="pres">
      <dgm:prSet presAssocID="{A75FE0D6-07BE-4350-9EDE-A072BBDD9839}" presName="parentText" presStyleLbl="node1" presStyleIdx="3" presStyleCnt="6">
        <dgm:presLayoutVars>
          <dgm:chMax val="0"/>
          <dgm:bulletEnabled val="1"/>
        </dgm:presLayoutVars>
      </dgm:prSet>
      <dgm:spPr/>
    </dgm:pt>
    <dgm:pt modelId="{E55BC76D-20E8-4E05-8604-5E17C9FCF3C6}" type="pres">
      <dgm:prSet presAssocID="{00B91C1A-96D5-4C15-806F-5E51822F1379}" presName="spacer" presStyleCnt="0"/>
      <dgm:spPr/>
    </dgm:pt>
    <dgm:pt modelId="{6C223E4D-6A4E-4BE7-97DB-C58BA01092DC}" type="pres">
      <dgm:prSet presAssocID="{EA31438C-E718-4EA3-8082-94508E59FF78}" presName="parentText" presStyleLbl="node1" presStyleIdx="4" presStyleCnt="6">
        <dgm:presLayoutVars>
          <dgm:chMax val="0"/>
          <dgm:bulletEnabled val="1"/>
        </dgm:presLayoutVars>
      </dgm:prSet>
      <dgm:spPr/>
    </dgm:pt>
    <dgm:pt modelId="{A6A7CE48-5C6F-4163-99B5-C1E6355D085E}" type="pres">
      <dgm:prSet presAssocID="{38762545-F6C3-415B-9A0B-243B14E96A15}" presName="spacer" presStyleCnt="0"/>
      <dgm:spPr/>
    </dgm:pt>
    <dgm:pt modelId="{2DCE94DB-038E-40D7-AB7F-BB5D4EA1CA1A}" type="pres">
      <dgm:prSet presAssocID="{7BE648F2-162A-4345-83A2-25431B11B272}" presName="parentText" presStyleLbl="node1" presStyleIdx="5" presStyleCnt="6">
        <dgm:presLayoutVars>
          <dgm:chMax val="0"/>
          <dgm:bulletEnabled val="1"/>
        </dgm:presLayoutVars>
      </dgm:prSet>
      <dgm:spPr/>
    </dgm:pt>
  </dgm:ptLst>
  <dgm:cxnLst>
    <dgm:cxn modelId="{4D70C709-A0F8-433C-BC8F-608F2F6F11DD}" srcId="{DFB7BFAE-6B69-4DC4-B477-957F122454E7}" destId="{7BE648F2-162A-4345-83A2-25431B11B272}" srcOrd="5" destOrd="0" parTransId="{13270564-7843-44D8-ADE3-39C733CE758C}" sibTransId="{66D3E850-56BF-40FC-9753-A8325A07DADA}"/>
    <dgm:cxn modelId="{55E42E2B-8635-4327-8A2B-2B9CAB76C08C}" type="presOf" srcId="{A75FE0D6-07BE-4350-9EDE-A072BBDD9839}" destId="{E928298B-EEA9-4689-9228-03D112799801}" srcOrd="0" destOrd="0" presId="urn:microsoft.com/office/officeart/2005/8/layout/vList2"/>
    <dgm:cxn modelId="{CF417962-4C16-4B3A-A97A-6017CA92C35C}" type="presOf" srcId="{EA31438C-E718-4EA3-8082-94508E59FF78}" destId="{6C223E4D-6A4E-4BE7-97DB-C58BA01092DC}" srcOrd="0" destOrd="0" presId="urn:microsoft.com/office/officeart/2005/8/layout/vList2"/>
    <dgm:cxn modelId="{B6469967-91B0-4301-8002-13E7A34BC897}" srcId="{DFB7BFAE-6B69-4DC4-B477-957F122454E7}" destId="{3D5E1778-2AA8-4DC0-B76B-0A45AE93C67F}" srcOrd="0" destOrd="0" parTransId="{6AB5207C-385D-4A3D-BFEF-169DED484B6C}" sibTransId="{7129636A-A4E3-43D8-8EAC-8577856CF0D2}"/>
    <dgm:cxn modelId="{AB95CF67-667D-43EF-9266-F4B739561E1B}" srcId="{DFB7BFAE-6B69-4DC4-B477-957F122454E7}" destId="{56EB0D8D-3BE6-434F-A114-B667494BC655}" srcOrd="2" destOrd="0" parTransId="{73954BE6-C6A1-4262-9921-5C51D329C8C4}" sibTransId="{972F6B27-2AE9-4253-8A16-4F6195AFCA90}"/>
    <dgm:cxn modelId="{115F3150-37C8-4F95-864F-084BD2667CFC}" type="presOf" srcId="{3D5E1778-2AA8-4DC0-B76B-0A45AE93C67F}" destId="{B2691BC8-6190-477A-8EBC-FAEBF2BEBA24}" srcOrd="0" destOrd="0" presId="urn:microsoft.com/office/officeart/2005/8/layout/vList2"/>
    <dgm:cxn modelId="{7FBFA256-0649-4219-946D-43508708B1BA}" srcId="{DFB7BFAE-6B69-4DC4-B477-957F122454E7}" destId="{EA31438C-E718-4EA3-8082-94508E59FF78}" srcOrd="4" destOrd="0" parTransId="{2D27AB67-52A4-472A-AB95-EDBF9C4091B4}" sibTransId="{38762545-F6C3-415B-9A0B-243B14E96A15}"/>
    <dgm:cxn modelId="{25968896-CFB6-46D7-ACD5-86A971063D8F}" srcId="{DFB7BFAE-6B69-4DC4-B477-957F122454E7}" destId="{A75FE0D6-07BE-4350-9EDE-A072BBDD9839}" srcOrd="3" destOrd="0" parTransId="{76986F8A-2EB8-4680-8792-0DB4FB5E758C}" sibTransId="{00B91C1A-96D5-4C15-806F-5E51822F1379}"/>
    <dgm:cxn modelId="{49CAAB9F-A56A-41A2-BE9B-B5040534183C}" type="presOf" srcId="{DFB7BFAE-6B69-4DC4-B477-957F122454E7}" destId="{85FE06EF-4B88-46C8-B84E-6E15AC65DAD0}" srcOrd="0" destOrd="0" presId="urn:microsoft.com/office/officeart/2005/8/layout/vList2"/>
    <dgm:cxn modelId="{5390DFBC-449C-441A-B8EC-E0EA8D919B32}" type="presOf" srcId="{7BE648F2-162A-4345-83A2-25431B11B272}" destId="{2DCE94DB-038E-40D7-AB7F-BB5D4EA1CA1A}" srcOrd="0" destOrd="0" presId="urn:microsoft.com/office/officeart/2005/8/layout/vList2"/>
    <dgm:cxn modelId="{ED4F1FBD-B237-4784-8EB7-813DC0EA1C6E}" srcId="{DFB7BFAE-6B69-4DC4-B477-957F122454E7}" destId="{205E7F7B-F449-4C47-ADA8-9B4A5B1049CF}" srcOrd="1" destOrd="0" parTransId="{1DA90D37-5047-42CA-846B-62B27EE4AD04}" sibTransId="{1A370AF5-E93C-44C3-B454-B35155811951}"/>
    <dgm:cxn modelId="{779043BF-71D0-48B8-BB12-E5CD1878E875}" type="presOf" srcId="{205E7F7B-F449-4C47-ADA8-9B4A5B1049CF}" destId="{B4A0CDE5-BEA5-4960-9DA0-899E2E63650C}" srcOrd="0" destOrd="0" presId="urn:microsoft.com/office/officeart/2005/8/layout/vList2"/>
    <dgm:cxn modelId="{EE04BED9-7856-4B4F-B4C2-EC80D72A35FF}" type="presOf" srcId="{56EB0D8D-3BE6-434F-A114-B667494BC655}" destId="{0D7A783E-3258-475C-9691-5FFA742CEA1F}" srcOrd="0" destOrd="0" presId="urn:microsoft.com/office/officeart/2005/8/layout/vList2"/>
    <dgm:cxn modelId="{4750A4CF-224B-42C8-A46D-E8528CAAC47B}" type="presParOf" srcId="{85FE06EF-4B88-46C8-B84E-6E15AC65DAD0}" destId="{B2691BC8-6190-477A-8EBC-FAEBF2BEBA24}" srcOrd="0" destOrd="0" presId="urn:microsoft.com/office/officeart/2005/8/layout/vList2"/>
    <dgm:cxn modelId="{135DDAF9-102F-46F4-BC19-3100CFA04E4D}" type="presParOf" srcId="{85FE06EF-4B88-46C8-B84E-6E15AC65DAD0}" destId="{A31C2EA5-793D-4DE8-85C7-F99FAEE7AA85}" srcOrd="1" destOrd="0" presId="urn:microsoft.com/office/officeart/2005/8/layout/vList2"/>
    <dgm:cxn modelId="{7C920658-57F7-49F5-82B3-A0EB85095CC3}" type="presParOf" srcId="{85FE06EF-4B88-46C8-B84E-6E15AC65DAD0}" destId="{B4A0CDE5-BEA5-4960-9DA0-899E2E63650C}" srcOrd="2" destOrd="0" presId="urn:microsoft.com/office/officeart/2005/8/layout/vList2"/>
    <dgm:cxn modelId="{D1B08B40-FFF4-4DAE-AB3B-08FA6717F609}" type="presParOf" srcId="{85FE06EF-4B88-46C8-B84E-6E15AC65DAD0}" destId="{996A30DA-EA4D-4E22-BBF1-4CF149124384}" srcOrd="3" destOrd="0" presId="urn:microsoft.com/office/officeart/2005/8/layout/vList2"/>
    <dgm:cxn modelId="{9B418024-C7D2-4FA7-A2BD-D9FB2CE296F1}" type="presParOf" srcId="{85FE06EF-4B88-46C8-B84E-6E15AC65DAD0}" destId="{0D7A783E-3258-475C-9691-5FFA742CEA1F}" srcOrd="4" destOrd="0" presId="urn:microsoft.com/office/officeart/2005/8/layout/vList2"/>
    <dgm:cxn modelId="{4A09B42A-16AD-4153-927A-80958DE6297E}" type="presParOf" srcId="{85FE06EF-4B88-46C8-B84E-6E15AC65DAD0}" destId="{11584CB8-8DA2-428E-8529-A99A4E06763D}" srcOrd="5" destOrd="0" presId="urn:microsoft.com/office/officeart/2005/8/layout/vList2"/>
    <dgm:cxn modelId="{E88E7EE0-8EBD-4D03-87D6-7176F7668971}" type="presParOf" srcId="{85FE06EF-4B88-46C8-B84E-6E15AC65DAD0}" destId="{E928298B-EEA9-4689-9228-03D112799801}" srcOrd="6" destOrd="0" presId="urn:microsoft.com/office/officeart/2005/8/layout/vList2"/>
    <dgm:cxn modelId="{C4DF8438-AA86-4978-A83B-5D8B584A545A}" type="presParOf" srcId="{85FE06EF-4B88-46C8-B84E-6E15AC65DAD0}" destId="{E55BC76D-20E8-4E05-8604-5E17C9FCF3C6}" srcOrd="7" destOrd="0" presId="urn:microsoft.com/office/officeart/2005/8/layout/vList2"/>
    <dgm:cxn modelId="{DEB49059-E8DE-4291-A790-4CC2C66E9365}" type="presParOf" srcId="{85FE06EF-4B88-46C8-B84E-6E15AC65DAD0}" destId="{6C223E4D-6A4E-4BE7-97DB-C58BA01092DC}" srcOrd="8" destOrd="0" presId="urn:microsoft.com/office/officeart/2005/8/layout/vList2"/>
    <dgm:cxn modelId="{B01AF621-E2C8-40D8-8321-971710EC6FE0}" type="presParOf" srcId="{85FE06EF-4B88-46C8-B84E-6E15AC65DAD0}" destId="{A6A7CE48-5C6F-4163-99B5-C1E6355D085E}" srcOrd="9" destOrd="0" presId="urn:microsoft.com/office/officeart/2005/8/layout/vList2"/>
    <dgm:cxn modelId="{A3653BD2-0C5D-4C10-8FF1-2A4856D12E91}" type="presParOf" srcId="{85FE06EF-4B88-46C8-B84E-6E15AC65DAD0}" destId="{2DCE94DB-038E-40D7-AB7F-BB5D4EA1CA1A}"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AD5EE3-FF2B-42E2-B729-563D199D4FE3}" type="doc">
      <dgm:prSet loTypeId="urn:microsoft.com/office/officeart/2005/8/layout/hList1" loCatId="list" qsTypeId="urn:microsoft.com/office/officeart/2005/8/quickstyle/3d1" qsCatId="3D" csTypeId="urn:microsoft.com/office/officeart/2005/8/colors/accent0_3" csCatId="mainScheme" phldr="1"/>
      <dgm:spPr/>
      <dgm:t>
        <a:bodyPr/>
        <a:lstStyle/>
        <a:p>
          <a:endParaRPr lang="en-US"/>
        </a:p>
      </dgm:t>
    </dgm:pt>
    <dgm:pt modelId="{120E31B7-3D31-45C7-8F91-BD7F32EA5A97}">
      <dgm:prSet phldrT="[Text]" custT="1"/>
      <dgm:spPr/>
      <dgm:t>
        <a:bodyPr/>
        <a:lstStyle/>
        <a:p>
          <a:r>
            <a:rPr lang="en-US" sz="2800" dirty="0"/>
            <a:t>Finland</a:t>
          </a:r>
        </a:p>
      </dgm:t>
    </dgm:pt>
    <dgm:pt modelId="{2937AF5E-A8FC-4ECE-A864-338063816FAE}" type="parTrans" cxnId="{7640D09F-538A-420F-A324-2E0F80B19228}">
      <dgm:prSet/>
      <dgm:spPr/>
      <dgm:t>
        <a:bodyPr/>
        <a:lstStyle/>
        <a:p>
          <a:endParaRPr lang="en-US"/>
        </a:p>
      </dgm:t>
    </dgm:pt>
    <dgm:pt modelId="{1D2BE098-D9AC-4EEA-8F13-6AA442767855}" type="sibTrans" cxnId="{7640D09F-538A-420F-A324-2E0F80B19228}">
      <dgm:prSet/>
      <dgm:spPr/>
      <dgm:t>
        <a:bodyPr/>
        <a:lstStyle/>
        <a:p>
          <a:endParaRPr lang="en-US"/>
        </a:p>
      </dgm:t>
    </dgm:pt>
    <dgm:pt modelId="{9CD089A2-B914-443E-BDCA-012A776ABDB3}">
      <dgm:prSet phldrT="[Text]"/>
      <dgm:spPr>
        <a:solidFill>
          <a:schemeClr val="accent2">
            <a:lumMod val="60000"/>
            <a:lumOff val="40000"/>
            <a:alpha val="90000"/>
          </a:schemeClr>
        </a:solidFill>
      </dgm:spPr>
      <dgm:t>
        <a:bodyPr/>
        <a:lstStyle/>
        <a:p>
          <a:pPr>
            <a:spcAft>
              <a:spcPts val="600"/>
            </a:spcAft>
          </a:pPr>
          <a:r>
            <a:rPr lang="en-US" b="0" dirty="0">
              <a:effectLst/>
              <a:latin typeface="+mn-lt"/>
              <a:ea typeface="Calibri" panose="020F0502020204030204" pitchFamily="34" charset="0"/>
              <a:cs typeface="Times New Roman" panose="02020603050405020304" pitchFamily="18" charset="0"/>
            </a:rPr>
            <a:t>2-3yr vocational training in</a:t>
          </a:r>
          <a:r>
            <a:rPr lang="en-US" b="0" baseline="0" dirty="0">
              <a:effectLst/>
              <a:latin typeface="+mn-lt"/>
              <a:ea typeface="Calibri" panose="020F0502020204030204" pitchFamily="34" charset="0"/>
              <a:cs typeface="Times New Roman" panose="02020603050405020304" pitchFamily="18" charset="0"/>
            </a:rPr>
            <a:t> social or health care (Care worker)</a:t>
          </a:r>
          <a:endParaRPr lang="en-US" dirty="0"/>
        </a:p>
      </dgm:t>
    </dgm:pt>
    <dgm:pt modelId="{20ECEB59-938A-4980-B80B-11A3EEE6C1FB}" type="parTrans" cxnId="{F583940F-2BB0-470F-95B2-797FCABA19E8}">
      <dgm:prSet/>
      <dgm:spPr/>
      <dgm:t>
        <a:bodyPr/>
        <a:lstStyle/>
        <a:p>
          <a:endParaRPr lang="en-US"/>
        </a:p>
      </dgm:t>
    </dgm:pt>
    <dgm:pt modelId="{53001556-49F1-4D78-AE8C-927ED46999CE}" type="sibTrans" cxnId="{F583940F-2BB0-470F-95B2-797FCABA19E8}">
      <dgm:prSet/>
      <dgm:spPr/>
      <dgm:t>
        <a:bodyPr/>
        <a:lstStyle/>
        <a:p>
          <a:endParaRPr lang="en-US"/>
        </a:p>
      </dgm:t>
    </dgm:pt>
    <dgm:pt modelId="{77B6E2BE-B280-48E5-ADE9-14B9634B1208}">
      <dgm:prSet phldrT="[Text]" custT="1"/>
      <dgm:spPr/>
      <dgm:t>
        <a:bodyPr/>
        <a:lstStyle/>
        <a:p>
          <a:r>
            <a:rPr lang="en-US" sz="2800" dirty="0"/>
            <a:t>Germany</a:t>
          </a:r>
        </a:p>
      </dgm:t>
    </dgm:pt>
    <dgm:pt modelId="{440AE427-76A6-4B6F-9DE1-E55171313730}" type="parTrans" cxnId="{26F692D7-8B09-4596-B652-8AA76D26B310}">
      <dgm:prSet/>
      <dgm:spPr/>
      <dgm:t>
        <a:bodyPr/>
        <a:lstStyle/>
        <a:p>
          <a:endParaRPr lang="en-US"/>
        </a:p>
      </dgm:t>
    </dgm:pt>
    <dgm:pt modelId="{D1593F46-AB13-4F81-A652-37843E209AE4}" type="sibTrans" cxnId="{26F692D7-8B09-4596-B652-8AA76D26B310}">
      <dgm:prSet/>
      <dgm:spPr/>
      <dgm:t>
        <a:bodyPr/>
        <a:lstStyle/>
        <a:p>
          <a:endParaRPr lang="en-US"/>
        </a:p>
      </dgm:t>
    </dgm:pt>
    <dgm:pt modelId="{E70B3125-5A57-4CBD-B9E9-0A8E83ED9092}">
      <dgm:prSet phldrT="[Text]"/>
      <dgm:spPr>
        <a:solidFill>
          <a:schemeClr val="accent2">
            <a:lumMod val="60000"/>
            <a:lumOff val="40000"/>
            <a:alpha val="90000"/>
          </a:schemeClr>
        </a:solidFill>
      </dgm:spPr>
      <dgm:t>
        <a:bodyPr/>
        <a:lstStyle/>
        <a:p>
          <a:pPr>
            <a:spcAft>
              <a:spcPts val="600"/>
            </a:spcAft>
          </a:pPr>
          <a:r>
            <a:rPr lang="en-US" dirty="0"/>
            <a:t>5yr vocational training as Educator</a:t>
          </a:r>
        </a:p>
      </dgm:t>
    </dgm:pt>
    <dgm:pt modelId="{3B4FDC81-AAE9-46C9-9738-F2461BB39963}" type="parTrans" cxnId="{FF998FF7-2E68-4C2E-9E83-65729E72377E}">
      <dgm:prSet/>
      <dgm:spPr/>
      <dgm:t>
        <a:bodyPr/>
        <a:lstStyle/>
        <a:p>
          <a:endParaRPr lang="en-US"/>
        </a:p>
      </dgm:t>
    </dgm:pt>
    <dgm:pt modelId="{94DFF5C5-7D16-47B4-BF0D-CFE555098769}" type="sibTrans" cxnId="{FF998FF7-2E68-4C2E-9E83-65729E72377E}">
      <dgm:prSet/>
      <dgm:spPr/>
      <dgm:t>
        <a:bodyPr/>
        <a:lstStyle/>
        <a:p>
          <a:endParaRPr lang="en-US"/>
        </a:p>
      </dgm:t>
    </dgm:pt>
    <dgm:pt modelId="{CF5BE0F5-375E-4780-97F5-E2446CC00DCA}">
      <dgm:prSet phldrT="[Text]" custT="1"/>
      <dgm:spPr/>
      <dgm:t>
        <a:bodyPr/>
        <a:lstStyle/>
        <a:p>
          <a:r>
            <a:rPr lang="en-US" sz="2800" dirty="0"/>
            <a:t>Italy</a:t>
          </a:r>
        </a:p>
      </dgm:t>
    </dgm:pt>
    <dgm:pt modelId="{4E59AD56-7B5A-43C9-82A8-AFDB14BFEBA8}" type="parTrans" cxnId="{37B0EBA0-3FF4-4517-82F1-32B19043F2EC}">
      <dgm:prSet/>
      <dgm:spPr/>
      <dgm:t>
        <a:bodyPr/>
        <a:lstStyle/>
        <a:p>
          <a:endParaRPr lang="en-US"/>
        </a:p>
      </dgm:t>
    </dgm:pt>
    <dgm:pt modelId="{86CA0EA9-FE64-489C-A354-CEA551E20020}" type="sibTrans" cxnId="{37B0EBA0-3FF4-4517-82F1-32B19043F2EC}">
      <dgm:prSet/>
      <dgm:spPr/>
      <dgm:t>
        <a:bodyPr/>
        <a:lstStyle/>
        <a:p>
          <a:endParaRPr lang="en-US"/>
        </a:p>
      </dgm:t>
    </dgm:pt>
    <dgm:pt modelId="{40FC155B-DDD2-4DC8-AF83-5C2B7601DDE1}">
      <dgm:prSet phldrT="[Text]"/>
      <dgm:spPr>
        <a:solidFill>
          <a:schemeClr val="accent2">
            <a:lumMod val="60000"/>
            <a:lumOff val="40000"/>
            <a:alpha val="90000"/>
          </a:schemeClr>
        </a:solidFill>
      </dgm:spPr>
      <dgm:t>
        <a:bodyPr/>
        <a:lstStyle/>
        <a:p>
          <a:r>
            <a:rPr lang="en-US" dirty="0"/>
            <a:t>3yr BA in Educational Sciences</a:t>
          </a:r>
        </a:p>
      </dgm:t>
    </dgm:pt>
    <dgm:pt modelId="{CE5BEEB4-5A7F-448D-A620-4AC407E86BF0}" type="parTrans" cxnId="{3CEFA23E-05DB-4B51-8969-FB918A5C30D5}">
      <dgm:prSet/>
      <dgm:spPr/>
      <dgm:t>
        <a:bodyPr/>
        <a:lstStyle/>
        <a:p>
          <a:endParaRPr lang="en-US"/>
        </a:p>
      </dgm:t>
    </dgm:pt>
    <dgm:pt modelId="{0CA6C542-6CF9-4D17-8935-8AF16EC43A62}" type="sibTrans" cxnId="{3CEFA23E-05DB-4B51-8969-FB918A5C30D5}">
      <dgm:prSet/>
      <dgm:spPr/>
      <dgm:t>
        <a:bodyPr/>
        <a:lstStyle/>
        <a:p>
          <a:endParaRPr lang="en-US"/>
        </a:p>
      </dgm:t>
    </dgm:pt>
    <dgm:pt modelId="{C2CAF5FF-DAA8-4A2D-A324-09DCB81A80C6}">
      <dgm:prSet custT="1"/>
      <dgm:spPr/>
      <dgm:t>
        <a:bodyPr/>
        <a:lstStyle/>
        <a:p>
          <a:r>
            <a:rPr lang="en-US" sz="2800" dirty="0"/>
            <a:t>Lithuania</a:t>
          </a:r>
        </a:p>
      </dgm:t>
    </dgm:pt>
    <dgm:pt modelId="{11DF2A7F-FEE1-4684-B309-D843644061F6}" type="parTrans" cxnId="{749D6062-2C13-4A93-BEC6-B63B11E3D743}">
      <dgm:prSet/>
      <dgm:spPr/>
      <dgm:t>
        <a:bodyPr/>
        <a:lstStyle/>
        <a:p>
          <a:endParaRPr lang="en-US"/>
        </a:p>
      </dgm:t>
    </dgm:pt>
    <dgm:pt modelId="{355C0BE7-0832-453A-BC94-3AB5680BEDAB}" type="sibTrans" cxnId="{749D6062-2C13-4A93-BEC6-B63B11E3D743}">
      <dgm:prSet/>
      <dgm:spPr/>
      <dgm:t>
        <a:bodyPr/>
        <a:lstStyle/>
        <a:p>
          <a:endParaRPr lang="en-US"/>
        </a:p>
      </dgm:t>
    </dgm:pt>
    <dgm:pt modelId="{049B4DE3-E21B-422D-A941-604739699182}">
      <dgm:prSet custT="1"/>
      <dgm:spPr/>
      <dgm:t>
        <a:bodyPr/>
        <a:lstStyle/>
        <a:p>
          <a:r>
            <a:rPr lang="en-US" sz="2800" dirty="0"/>
            <a:t>Spain</a:t>
          </a:r>
        </a:p>
      </dgm:t>
    </dgm:pt>
    <dgm:pt modelId="{00E79A10-2D6C-4892-8BD7-D89E33B6BBF7}" type="parTrans" cxnId="{A1235DCA-16EB-4852-BF83-BE55024454BB}">
      <dgm:prSet/>
      <dgm:spPr/>
      <dgm:t>
        <a:bodyPr/>
        <a:lstStyle/>
        <a:p>
          <a:endParaRPr lang="en-US"/>
        </a:p>
      </dgm:t>
    </dgm:pt>
    <dgm:pt modelId="{D0702EEB-2387-461A-A3FE-D8CAF41B3038}" type="sibTrans" cxnId="{A1235DCA-16EB-4852-BF83-BE55024454BB}">
      <dgm:prSet/>
      <dgm:spPr/>
      <dgm:t>
        <a:bodyPr/>
        <a:lstStyle/>
        <a:p>
          <a:endParaRPr lang="en-US"/>
        </a:p>
      </dgm:t>
    </dgm:pt>
    <dgm:pt modelId="{3797BC47-BAB5-4299-8146-D6CACCB0E0E0}">
      <dgm:prSet/>
      <dgm:spPr>
        <a:solidFill>
          <a:schemeClr val="accent2">
            <a:lumMod val="60000"/>
            <a:lumOff val="40000"/>
            <a:alpha val="90000"/>
          </a:schemeClr>
        </a:solidFill>
      </dgm:spPr>
      <dgm:t>
        <a:bodyPr/>
        <a:lstStyle/>
        <a:p>
          <a:pPr>
            <a:spcAft>
              <a:spcPts val="600"/>
            </a:spcAft>
          </a:pPr>
          <a:r>
            <a:rPr lang="en-US" b="0" baseline="0" dirty="0">
              <a:effectLst/>
              <a:latin typeface="+mn-lt"/>
              <a:ea typeface="Calibri" panose="020F0502020204030204" pitchFamily="34" charset="0"/>
              <a:cs typeface="Times New Roman" panose="02020603050405020304" pitchFamily="18" charset="0"/>
            </a:rPr>
            <a:t>3.5yrs BA in social services or nursing (counselor) </a:t>
          </a:r>
        </a:p>
      </dgm:t>
    </dgm:pt>
    <dgm:pt modelId="{01B9D982-74F4-4DCE-8515-44F081D7CD33}" type="parTrans" cxnId="{3B28C135-7438-4E7F-AB3A-7B77BFF91802}">
      <dgm:prSet/>
      <dgm:spPr/>
      <dgm:t>
        <a:bodyPr/>
        <a:lstStyle/>
        <a:p>
          <a:endParaRPr lang="en-US"/>
        </a:p>
      </dgm:t>
    </dgm:pt>
    <dgm:pt modelId="{25F3379F-C9E2-49FC-952A-AD243B2BAE2C}" type="sibTrans" cxnId="{3B28C135-7438-4E7F-AB3A-7B77BFF91802}">
      <dgm:prSet/>
      <dgm:spPr/>
      <dgm:t>
        <a:bodyPr/>
        <a:lstStyle/>
        <a:p>
          <a:endParaRPr lang="en-US"/>
        </a:p>
      </dgm:t>
    </dgm:pt>
    <dgm:pt modelId="{1EF616FB-220D-446D-BBCA-311E360E66FF}">
      <dgm:prSet/>
      <dgm:spPr>
        <a:solidFill>
          <a:schemeClr val="accent2">
            <a:lumMod val="60000"/>
            <a:lumOff val="40000"/>
            <a:alpha val="90000"/>
          </a:schemeClr>
        </a:solidFill>
      </dgm:spPr>
      <dgm:t>
        <a:bodyPr/>
        <a:lstStyle/>
        <a:p>
          <a:pPr>
            <a:spcAft>
              <a:spcPts val="600"/>
            </a:spcAft>
          </a:pPr>
          <a:r>
            <a:rPr lang="en-US" b="0" baseline="0" dirty="0">
              <a:effectLst/>
              <a:latin typeface="+mn-lt"/>
              <a:ea typeface="Calibri" panose="020F0502020204030204" pitchFamily="34" charset="0"/>
              <a:cs typeface="Times New Roman" panose="02020603050405020304" pitchFamily="18" charset="0"/>
            </a:rPr>
            <a:t>main SW in CW (MA degree)</a:t>
          </a:r>
          <a:endParaRPr lang="en-US" b="0" dirty="0">
            <a:effectLst/>
            <a:latin typeface="+mn-lt"/>
            <a:ea typeface="Calibri" panose="020F0502020204030204" pitchFamily="34" charset="0"/>
            <a:cs typeface="Times New Roman" panose="02020603050405020304" pitchFamily="18" charset="0"/>
          </a:endParaRPr>
        </a:p>
      </dgm:t>
    </dgm:pt>
    <dgm:pt modelId="{FA0EC65A-3305-4190-9B97-92F3C270D227}" type="parTrans" cxnId="{BDCB4435-D062-45E0-989F-6FFE6A5DE36D}">
      <dgm:prSet/>
      <dgm:spPr/>
      <dgm:t>
        <a:bodyPr/>
        <a:lstStyle/>
        <a:p>
          <a:endParaRPr lang="en-US"/>
        </a:p>
      </dgm:t>
    </dgm:pt>
    <dgm:pt modelId="{5208DF1C-DAAE-42CA-AFA1-F473D352ACBB}" type="sibTrans" cxnId="{BDCB4435-D062-45E0-989F-6FFE6A5DE36D}">
      <dgm:prSet/>
      <dgm:spPr/>
      <dgm:t>
        <a:bodyPr/>
        <a:lstStyle/>
        <a:p>
          <a:endParaRPr lang="en-US"/>
        </a:p>
      </dgm:t>
    </dgm:pt>
    <dgm:pt modelId="{66A73DA9-ECD5-49E5-9E2A-B51CD903FFB1}">
      <dgm:prSet phldrT="[Text]"/>
      <dgm:spPr>
        <a:solidFill>
          <a:schemeClr val="accent2">
            <a:lumMod val="60000"/>
            <a:lumOff val="40000"/>
            <a:alpha val="90000"/>
          </a:schemeClr>
        </a:solidFill>
      </dgm:spPr>
      <dgm:t>
        <a:bodyPr/>
        <a:lstStyle/>
        <a:p>
          <a:pPr>
            <a:spcAft>
              <a:spcPts val="600"/>
            </a:spcAft>
          </a:pPr>
          <a:r>
            <a:rPr lang="en-US" dirty="0"/>
            <a:t>3-3.5yrs BA in Social Work or Social Pedagogy</a:t>
          </a:r>
        </a:p>
      </dgm:t>
    </dgm:pt>
    <dgm:pt modelId="{7F012121-77EC-4985-A8F3-34AE7B922B0F}" type="parTrans" cxnId="{2DE824E6-ED03-437C-A9BA-BBE097807192}">
      <dgm:prSet/>
      <dgm:spPr/>
      <dgm:t>
        <a:bodyPr/>
        <a:lstStyle/>
        <a:p>
          <a:endParaRPr lang="en-US"/>
        </a:p>
      </dgm:t>
    </dgm:pt>
    <dgm:pt modelId="{37C75A2F-F102-4811-82A8-56A01101BCE1}" type="sibTrans" cxnId="{2DE824E6-ED03-437C-A9BA-BBE097807192}">
      <dgm:prSet/>
      <dgm:spPr/>
      <dgm:t>
        <a:bodyPr/>
        <a:lstStyle/>
        <a:p>
          <a:endParaRPr lang="en-US"/>
        </a:p>
      </dgm:t>
    </dgm:pt>
    <dgm:pt modelId="{04F9650A-CE03-40D0-B449-112E5C795A69}">
      <dgm:prSet phldrT="[Text]"/>
      <dgm:spPr>
        <a:solidFill>
          <a:schemeClr val="accent2">
            <a:lumMod val="60000"/>
            <a:lumOff val="40000"/>
            <a:alpha val="90000"/>
          </a:schemeClr>
        </a:solidFill>
      </dgm:spPr>
      <dgm:t>
        <a:bodyPr/>
        <a:lstStyle/>
        <a:p>
          <a:pPr>
            <a:spcAft>
              <a:spcPts val="600"/>
            </a:spcAft>
          </a:pPr>
          <a:r>
            <a:rPr lang="en-US" dirty="0"/>
            <a:t>Social Assistants with 2yr vocational training may also be part of a RC team</a:t>
          </a:r>
        </a:p>
      </dgm:t>
    </dgm:pt>
    <dgm:pt modelId="{FF330DAA-7123-43D3-B6CF-4550D84C6604}" type="parTrans" cxnId="{F7555EFC-4FC2-4EB9-95ED-7B76A339ADA5}">
      <dgm:prSet/>
      <dgm:spPr/>
      <dgm:t>
        <a:bodyPr/>
        <a:lstStyle/>
        <a:p>
          <a:endParaRPr lang="en-US"/>
        </a:p>
      </dgm:t>
    </dgm:pt>
    <dgm:pt modelId="{4F06D0E1-776E-42C6-B4B4-E177DF04EE66}" type="sibTrans" cxnId="{F7555EFC-4FC2-4EB9-95ED-7B76A339ADA5}">
      <dgm:prSet/>
      <dgm:spPr/>
      <dgm:t>
        <a:bodyPr/>
        <a:lstStyle/>
        <a:p>
          <a:endParaRPr lang="en-US"/>
        </a:p>
      </dgm:t>
    </dgm:pt>
    <dgm:pt modelId="{F8A48F8E-6407-4A2F-8DA8-667AE06B1082}">
      <dgm:prSet/>
      <dgm:spPr>
        <a:solidFill>
          <a:schemeClr val="accent2">
            <a:lumMod val="60000"/>
            <a:lumOff val="40000"/>
            <a:alpha val="90000"/>
          </a:schemeClr>
        </a:solidFill>
      </dgm:spPr>
      <dgm:t>
        <a:bodyPr/>
        <a:lstStyle/>
        <a:p>
          <a:pPr>
            <a:spcAft>
              <a:spcPts val="600"/>
            </a:spcAft>
          </a:pPr>
          <a:r>
            <a:rPr lang="en-US" dirty="0"/>
            <a:t>4yr BA in Social Work</a:t>
          </a:r>
        </a:p>
      </dgm:t>
    </dgm:pt>
    <dgm:pt modelId="{B502EED8-5B7D-45D0-8E19-C6AB1ED6BAD9}" type="parTrans" cxnId="{B1CA0BCB-B439-4771-B7E9-1E7DC5012686}">
      <dgm:prSet/>
      <dgm:spPr/>
      <dgm:t>
        <a:bodyPr/>
        <a:lstStyle/>
        <a:p>
          <a:endParaRPr lang="en-US"/>
        </a:p>
      </dgm:t>
    </dgm:pt>
    <dgm:pt modelId="{3A55CDC7-CBC3-4B0F-93EB-22B6D061DF7E}" type="sibTrans" cxnId="{B1CA0BCB-B439-4771-B7E9-1E7DC5012686}">
      <dgm:prSet/>
      <dgm:spPr/>
      <dgm:t>
        <a:bodyPr/>
        <a:lstStyle/>
        <a:p>
          <a:endParaRPr lang="en-US"/>
        </a:p>
      </dgm:t>
    </dgm:pt>
    <dgm:pt modelId="{DF10CDAC-F341-4B14-ACEC-21C85FB5BE2D}">
      <dgm:prSet/>
      <dgm:spPr>
        <a:solidFill>
          <a:schemeClr val="accent2">
            <a:lumMod val="60000"/>
            <a:lumOff val="40000"/>
            <a:alpha val="90000"/>
          </a:schemeClr>
        </a:solidFill>
      </dgm:spPr>
      <dgm:t>
        <a:bodyPr/>
        <a:lstStyle/>
        <a:p>
          <a:pPr>
            <a:spcAft>
              <a:spcPts val="600"/>
            </a:spcAft>
          </a:pPr>
          <a:r>
            <a:rPr lang="en-US" dirty="0"/>
            <a:t>SW assistants with special training courses</a:t>
          </a:r>
        </a:p>
      </dgm:t>
    </dgm:pt>
    <dgm:pt modelId="{E0920394-34B4-44EA-8E9C-0119BE169352}" type="parTrans" cxnId="{FCD54948-04A3-4DBB-B625-E9DAD65DA645}">
      <dgm:prSet/>
      <dgm:spPr/>
      <dgm:t>
        <a:bodyPr/>
        <a:lstStyle/>
        <a:p>
          <a:endParaRPr lang="en-US"/>
        </a:p>
      </dgm:t>
    </dgm:pt>
    <dgm:pt modelId="{44C37EF6-6C21-41AB-88B6-14156263181F}" type="sibTrans" cxnId="{FCD54948-04A3-4DBB-B625-E9DAD65DA645}">
      <dgm:prSet/>
      <dgm:spPr/>
      <dgm:t>
        <a:bodyPr/>
        <a:lstStyle/>
        <a:p>
          <a:endParaRPr lang="en-US"/>
        </a:p>
      </dgm:t>
    </dgm:pt>
    <dgm:pt modelId="{EFEF926E-3004-4B2C-A33D-DB34F7A55706}">
      <dgm:prSet/>
      <dgm:spPr>
        <a:solidFill>
          <a:schemeClr val="accent2">
            <a:lumMod val="60000"/>
            <a:lumOff val="40000"/>
            <a:alpha val="90000"/>
          </a:schemeClr>
        </a:solidFill>
      </dgm:spPr>
      <dgm:t>
        <a:bodyPr/>
        <a:lstStyle/>
        <a:p>
          <a:pPr>
            <a:spcAft>
              <a:spcPts val="600"/>
            </a:spcAft>
          </a:pPr>
          <a:r>
            <a:rPr lang="en-US" dirty="0"/>
            <a:t>4yr BA Social Education</a:t>
          </a:r>
        </a:p>
      </dgm:t>
    </dgm:pt>
    <dgm:pt modelId="{FC64A050-61DB-4FE7-A41A-0F4BF7405D7E}" type="parTrans" cxnId="{6AA708C1-6181-4500-A5D0-92C2106A2056}">
      <dgm:prSet/>
      <dgm:spPr/>
      <dgm:t>
        <a:bodyPr/>
        <a:lstStyle/>
        <a:p>
          <a:endParaRPr lang="en-US"/>
        </a:p>
      </dgm:t>
    </dgm:pt>
    <dgm:pt modelId="{8F4CF355-944E-4777-AB03-A2761DCF3BBC}" type="sibTrans" cxnId="{6AA708C1-6181-4500-A5D0-92C2106A2056}">
      <dgm:prSet/>
      <dgm:spPr/>
      <dgm:t>
        <a:bodyPr/>
        <a:lstStyle/>
        <a:p>
          <a:endParaRPr lang="en-US"/>
        </a:p>
      </dgm:t>
    </dgm:pt>
    <dgm:pt modelId="{22814968-F9B9-4F80-8517-6B533ABB8D5D}">
      <dgm:prSet/>
      <dgm:spPr>
        <a:solidFill>
          <a:schemeClr val="accent2">
            <a:lumMod val="60000"/>
            <a:lumOff val="40000"/>
            <a:alpha val="90000"/>
          </a:schemeClr>
        </a:solidFill>
      </dgm:spPr>
      <dgm:t>
        <a:bodyPr/>
        <a:lstStyle/>
        <a:p>
          <a:pPr>
            <a:spcAft>
              <a:spcPts val="600"/>
            </a:spcAft>
          </a:pPr>
          <a:r>
            <a:rPr lang="en-US" dirty="0"/>
            <a:t>2yr vocational training as a Technical Educational Asst. </a:t>
          </a:r>
        </a:p>
      </dgm:t>
    </dgm:pt>
    <dgm:pt modelId="{9C5F2B29-05F1-42C4-B1B4-8D9858AC6BF3}" type="parTrans" cxnId="{04A931BC-1507-4680-A2A0-2A7BA1D0A90D}">
      <dgm:prSet/>
      <dgm:spPr/>
      <dgm:t>
        <a:bodyPr/>
        <a:lstStyle/>
        <a:p>
          <a:endParaRPr lang="en-US"/>
        </a:p>
      </dgm:t>
    </dgm:pt>
    <dgm:pt modelId="{CE58B269-2963-4152-9A98-82850A7FE447}" type="sibTrans" cxnId="{04A931BC-1507-4680-A2A0-2A7BA1D0A90D}">
      <dgm:prSet/>
      <dgm:spPr/>
      <dgm:t>
        <a:bodyPr/>
        <a:lstStyle/>
        <a:p>
          <a:endParaRPr lang="en-US"/>
        </a:p>
      </dgm:t>
    </dgm:pt>
    <dgm:pt modelId="{A9CDD982-DB68-4EA7-BA1C-90482D6772F4}" type="pres">
      <dgm:prSet presAssocID="{11AD5EE3-FF2B-42E2-B729-563D199D4FE3}" presName="Name0" presStyleCnt="0">
        <dgm:presLayoutVars>
          <dgm:dir/>
          <dgm:animLvl val="lvl"/>
          <dgm:resizeHandles val="exact"/>
        </dgm:presLayoutVars>
      </dgm:prSet>
      <dgm:spPr/>
    </dgm:pt>
    <dgm:pt modelId="{9FF26310-60C8-486A-AB3C-7C4AC5B13415}" type="pres">
      <dgm:prSet presAssocID="{120E31B7-3D31-45C7-8F91-BD7F32EA5A97}" presName="composite" presStyleCnt="0"/>
      <dgm:spPr/>
    </dgm:pt>
    <dgm:pt modelId="{CA5CA650-9241-4F57-B071-C6E3B96C1AFD}" type="pres">
      <dgm:prSet presAssocID="{120E31B7-3D31-45C7-8F91-BD7F32EA5A97}" presName="parTx" presStyleLbl="alignNode1" presStyleIdx="0" presStyleCnt="5">
        <dgm:presLayoutVars>
          <dgm:chMax val="0"/>
          <dgm:chPref val="0"/>
          <dgm:bulletEnabled val="1"/>
        </dgm:presLayoutVars>
      </dgm:prSet>
      <dgm:spPr/>
    </dgm:pt>
    <dgm:pt modelId="{DF5B4D53-7720-49BF-96AA-571FE01E1EDA}" type="pres">
      <dgm:prSet presAssocID="{120E31B7-3D31-45C7-8F91-BD7F32EA5A97}" presName="desTx" presStyleLbl="alignAccFollowNode1" presStyleIdx="0" presStyleCnt="5">
        <dgm:presLayoutVars>
          <dgm:bulletEnabled val="1"/>
        </dgm:presLayoutVars>
      </dgm:prSet>
      <dgm:spPr/>
    </dgm:pt>
    <dgm:pt modelId="{095E5EAE-89EF-44C5-88DE-86C36DBAEB2D}" type="pres">
      <dgm:prSet presAssocID="{1D2BE098-D9AC-4EEA-8F13-6AA442767855}" presName="space" presStyleCnt="0"/>
      <dgm:spPr/>
    </dgm:pt>
    <dgm:pt modelId="{71BB9E29-2B5D-44FE-9B6F-C1B7E6450164}" type="pres">
      <dgm:prSet presAssocID="{77B6E2BE-B280-48E5-ADE9-14B9634B1208}" presName="composite" presStyleCnt="0"/>
      <dgm:spPr/>
    </dgm:pt>
    <dgm:pt modelId="{ADF3BC39-A8E5-4C11-B662-FB73319E12F0}" type="pres">
      <dgm:prSet presAssocID="{77B6E2BE-B280-48E5-ADE9-14B9634B1208}" presName="parTx" presStyleLbl="alignNode1" presStyleIdx="1" presStyleCnt="5">
        <dgm:presLayoutVars>
          <dgm:chMax val="0"/>
          <dgm:chPref val="0"/>
          <dgm:bulletEnabled val="1"/>
        </dgm:presLayoutVars>
      </dgm:prSet>
      <dgm:spPr/>
    </dgm:pt>
    <dgm:pt modelId="{EE8A6763-092F-47E1-B8DB-B8586E3DDF48}" type="pres">
      <dgm:prSet presAssocID="{77B6E2BE-B280-48E5-ADE9-14B9634B1208}" presName="desTx" presStyleLbl="alignAccFollowNode1" presStyleIdx="1" presStyleCnt="5">
        <dgm:presLayoutVars>
          <dgm:bulletEnabled val="1"/>
        </dgm:presLayoutVars>
      </dgm:prSet>
      <dgm:spPr/>
    </dgm:pt>
    <dgm:pt modelId="{BE40E2CF-ED85-4A6C-8A7F-191CD5C7A408}" type="pres">
      <dgm:prSet presAssocID="{D1593F46-AB13-4F81-A652-37843E209AE4}" presName="space" presStyleCnt="0"/>
      <dgm:spPr/>
    </dgm:pt>
    <dgm:pt modelId="{4BCD116B-14AE-4D10-959D-B9B1FF678870}" type="pres">
      <dgm:prSet presAssocID="{CF5BE0F5-375E-4780-97F5-E2446CC00DCA}" presName="composite" presStyleCnt="0"/>
      <dgm:spPr/>
    </dgm:pt>
    <dgm:pt modelId="{BFCCCC30-7A56-47A1-B79E-CAB864E48277}" type="pres">
      <dgm:prSet presAssocID="{CF5BE0F5-375E-4780-97F5-E2446CC00DCA}" presName="parTx" presStyleLbl="alignNode1" presStyleIdx="2" presStyleCnt="5">
        <dgm:presLayoutVars>
          <dgm:chMax val="0"/>
          <dgm:chPref val="0"/>
          <dgm:bulletEnabled val="1"/>
        </dgm:presLayoutVars>
      </dgm:prSet>
      <dgm:spPr/>
    </dgm:pt>
    <dgm:pt modelId="{BE0FAFF1-AE15-43DF-8424-28B8DA9F14C6}" type="pres">
      <dgm:prSet presAssocID="{CF5BE0F5-375E-4780-97F5-E2446CC00DCA}" presName="desTx" presStyleLbl="alignAccFollowNode1" presStyleIdx="2" presStyleCnt="5">
        <dgm:presLayoutVars>
          <dgm:bulletEnabled val="1"/>
        </dgm:presLayoutVars>
      </dgm:prSet>
      <dgm:spPr/>
    </dgm:pt>
    <dgm:pt modelId="{5B2372FD-F91B-473E-986D-1007D95A679D}" type="pres">
      <dgm:prSet presAssocID="{86CA0EA9-FE64-489C-A354-CEA551E20020}" presName="space" presStyleCnt="0"/>
      <dgm:spPr/>
    </dgm:pt>
    <dgm:pt modelId="{784FC0E3-A5B6-49C2-81B6-D9077B9F6F39}" type="pres">
      <dgm:prSet presAssocID="{C2CAF5FF-DAA8-4A2D-A324-09DCB81A80C6}" presName="composite" presStyleCnt="0"/>
      <dgm:spPr/>
    </dgm:pt>
    <dgm:pt modelId="{E2E2C99B-9C83-4450-A2B1-5E62EB55777F}" type="pres">
      <dgm:prSet presAssocID="{C2CAF5FF-DAA8-4A2D-A324-09DCB81A80C6}" presName="parTx" presStyleLbl="alignNode1" presStyleIdx="3" presStyleCnt="5">
        <dgm:presLayoutVars>
          <dgm:chMax val="0"/>
          <dgm:chPref val="0"/>
          <dgm:bulletEnabled val="1"/>
        </dgm:presLayoutVars>
      </dgm:prSet>
      <dgm:spPr/>
    </dgm:pt>
    <dgm:pt modelId="{CE92D1F2-1D2A-4A47-9C25-557AF4B716AB}" type="pres">
      <dgm:prSet presAssocID="{C2CAF5FF-DAA8-4A2D-A324-09DCB81A80C6}" presName="desTx" presStyleLbl="alignAccFollowNode1" presStyleIdx="3" presStyleCnt="5">
        <dgm:presLayoutVars>
          <dgm:bulletEnabled val="1"/>
        </dgm:presLayoutVars>
      </dgm:prSet>
      <dgm:spPr/>
    </dgm:pt>
    <dgm:pt modelId="{48BF80B5-1D1E-4AE2-9DD8-ECDDC4A8DF04}" type="pres">
      <dgm:prSet presAssocID="{355C0BE7-0832-453A-BC94-3AB5680BEDAB}" presName="space" presStyleCnt="0"/>
      <dgm:spPr/>
    </dgm:pt>
    <dgm:pt modelId="{0025D010-7898-4F50-BAB1-A900A835F89B}" type="pres">
      <dgm:prSet presAssocID="{049B4DE3-E21B-422D-A941-604739699182}" presName="composite" presStyleCnt="0"/>
      <dgm:spPr/>
    </dgm:pt>
    <dgm:pt modelId="{93551EA9-DECB-4FBD-9DC4-9C130B8BDA60}" type="pres">
      <dgm:prSet presAssocID="{049B4DE3-E21B-422D-A941-604739699182}" presName="parTx" presStyleLbl="alignNode1" presStyleIdx="4" presStyleCnt="5">
        <dgm:presLayoutVars>
          <dgm:chMax val="0"/>
          <dgm:chPref val="0"/>
          <dgm:bulletEnabled val="1"/>
        </dgm:presLayoutVars>
      </dgm:prSet>
      <dgm:spPr/>
    </dgm:pt>
    <dgm:pt modelId="{FEA039D8-DA2E-4FC3-8067-AC327DDE1D80}" type="pres">
      <dgm:prSet presAssocID="{049B4DE3-E21B-422D-A941-604739699182}" presName="desTx" presStyleLbl="alignAccFollowNode1" presStyleIdx="4" presStyleCnt="5">
        <dgm:presLayoutVars>
          <dgm:bulletEnabled val="1"/>
        </dgm:presLayoutVars>
      </dgm:prSet>
      <dgm:spPr/>
    </dgm:pt>
  </dgm:ptLst>
  <dgm:cxnLst>
    <dgm:cxn modelId="{F583940F-2BB0-470F-95B2-797FCABA19E8}" srcId="{120E31B7-3D31-45C7-8F91-BD7F32EA5A97}" destId="{9CD089A2-B914-443E-BDCA-012A776ABDB3}" srcOrd="0" destOrd="0" parTransId="{20ECEB59-938A-4980-B80B-11A3EEE6C1FB}" sibTransId="{53001556-49F1-4D78-AE8C-927ED46999CE}"/>
    <dgm:cxn modelId="{E869022A-9B5B-4702-84F2-00072ED7FAB8}" type="presOf" srcId="{40FC155B-DDD2-4DC8-AF83-5C2B7601DDE1}" destId="{BE0FAFF1-AE15-43DF-8424-28B8DA9F14C6}" srcOrd="0" destOrd="0" presId="urn:microsoft.com/office/officeart/2005/8/layout/hList1"/>
    <dgm:cxn modelId="{BDCB4435-D062-45E0-989F-6FFE6A5DE36D}" srcId="{120E31B7-3D31-45C7-8F91-BD7F32EA5A97}" destId="{1EF616FB-220D-446D-BBCA-311E360E66FF}" srcOrd="2" destOrd="0" parTransId="{FA0EC65A-3305-4190-9B97-92F3C270D227}" sibTransId="{5208DF1C-DAAE-42CA-AFA1-F473D352ACBB}"/>
    <dgm:cxn modelId="{3B28C135-7438-4E7F-AB3A-7B77BFF91802}" srcId="{120E31B7-3D31-45C7-8F91-BD7F32EA5A97}" destId="{3797BC47-BAB5-4299-8146-D6CACCB0E0E0}" srcOrd="1" destOrd="0" parTransId="{01B9D982-74F4-4DCE-8515-44F081D7CD33}" sibTransId="{25F3379F-C9E2-49FC-952A-AD243B2BAE2C}"/>
    <dgm:cxn modelId="{53CCEC36-8CBD-4780-9C33-348106272D9C}" type="presOf" srcId="{CF5BE0F5-375E-4780-97F5-E2446CC00DCA}" destId="{BFCCCC30-7A56-47A1-B79E-CAB864E48277}" srcOrd="0" destOrd="0" presId="urn:microsoft.com/office/officeart/2005/8/layout/hList1"/>
    <dgm:cxn modelId="{3CEFA23E-05DB-4B51-8969-FB918A5C30D5}" srcId="{CF5BE0F5-375E-4780-97F5-E2446CC00DCA}" destId="{40FC155B-DDD2-4DC8-AF83-5C2B7601DDE1}" srcOrd="0" destOrd="0" parTransId="{CE5BEEB4-5A7F-448D-A620-4AC407E86BF0}" sibTransId="{0CA6C542-6CF9-4D17-8935-8AF16EC43A62}"/>
    <dgm:cxn modelId="{B0CB033F-18B2-4B20-BEA9-36B0EF5BF03D}" type="presOf" srcId="{C2CAF5FF-DAA8-4A2D-A324-09DCB81A80C6}" destId="{E2E2C99B-9C83-4450-A2B1-5E62EB55777F}" srcOrd="0" destOrd="0" presId="urn:microsoft.com/office/officeart/2005/8/layout/hList1"/>
    <dgm:cxn modelId="{3FD69B5C-1FF5-4305-9FF5-E2164BF5883D}" type="presOf" srcId="{9CD089A2-B914-443E-BDCA-012A776ABDB3}" destId="{DF5B4D53-7720-49BF-96AA-571FE01E1EDA}" srcOrd="0" destOrd="0" presId="urn:microsoft.com/office/officeart/2005/8/layout/hList1"/>
    <dgm:cxn modelId="{25EDF85D-E428-455F-8D3B-0FDBBC03E146}" type="presOf" srcId="{120E31B7-3D31-45C7-8F91-BD7F32EA5A97}" destId="{CA5CA650-9241-4F57-B071-C6E3B96C1AFD}" srcOrd="0" destOrd="0" presId="urn:microsoft.com/office/officeart/2005/8/layout/hList1"/>
    <dgm:cxn modelId="{749D6062-2C13-4A93-BEC6-B63B11E3D743}" srcId="{11AD5EE3-FF2B-42E2-B729-563D199D4FE3}" destId="{C2CAF5FF-DAA8-4A2D-A324-09DCB81A80C6}" srcOrd="3" destOrd="0" parTransId="{11DF2A7F-FEE1-4684-B309-D843644061F6}" sibTransId="{355C0BE7-0832-453A-BC94-3AB5680BEDAB}"/>
    <dgm:cxn modelId="{945D8063-0ED1-4AEB-A5CB-B6E4D79D22C6}" type="presOf" srcId="{3797BC47-BAB5-4299-8146-D6CACCB0E0E0}" destId="{DF5B4D53-7720-49BF-96AA-571FE01E1EDA}" srcOrd="0" destOrd="1" presId="urn:microsoft.com/office/officeart/2005/8/layout/hList1"/>
    <dgm:cxn modelId="{FCD54948-04A3-4DBB-B625-E9DAD65DA645}" srcId="{C2CAF5FF-DAA8-4A2D-A324-09DCB81A80C6}" destId="{DF10CDAC-F341-4B14-ACEC-21C85FB5BE2D}" srcOrd="1" destOrd="0" parTransId="{E0920394-34B4-44EA-8E9C-0119BE169352}" sibTransId="{44C37EF6-6C21-41AB-88B6-14156263181F}"/>
    <dgm:cxn modelId="{9025907F-B3B7-44D6-8623-218DAFCCA85F}" type="presOf" srcId="{E70B3125-5A57-4CBD-B9E9-0A8E83ED9092}" destId="{EE8A6763-092F-47E1-B8DB-B8586E3DDF48}" srcOrd="0" destOrd="0" presId="urn:microsoft.com/office/officeart/2005/8/layout/hList1"/>
    <dgm:cxn modelId="{A65F0883-2B62-415F-AED6-3621EEA560F7}" type="presOf" srcId="{EFEF926E-3004-4B2C-A33D-DB34F7A55706}" destId="{FEA039D8-DA2E-4FC3-8067-AC327DDE1D80}" srcOrd="0" destOrd="0" presId="urn:microsoft.com/office/officeart/2005/8/layout/hList1"/>
    <dgm:cxn modelId="{B276038E-0E08-4AE6-9817-69382E36BD92}" type="presOf" srcId="{04F9650A-CE03-40D0-B449-112E5C795A69}" destId="{EE8A6763-092F-47E1-B8DB-B8586E3DDF48}" srcOrd="0" destOrd="2" presId="urn:microsoft.com/office/officeart/2005/8/layout/hList1"/>
    <dgm:cxn modelId="{9B3E7391-48F8-4E8D-AE80-0D5D5CBF289F}" type="presOf" srcId="{049B4DE3-E21B-422D-A941-604739699182}" destId="{93551EA9-DECB-4FBD-9DC4-9C130B8BDA60}" srcOrd="0" destOrd="0" presId="urn:microsoft.com/office/officeart/2005/8/layout/hList1"/>
    <dgm:cxn modelId="{7640D09F-538A-420F-A324-2E0F80B19228}" srcId="{11AD5EE3-FF2B-42E2-B729-563D199D4FE3}" destId="{120E31B7-3D31-45C7-8F91-BD7F32EA5A97}" srcOrd="0" destOrd="0" parTransId="{2937AF5E-A8FC-4ECE-A864-338063816FAE}" sibTransId="{1D2BE098-D9AC-4EEA-8F13-6AA442767855}"/>
    <dgm:cxn modelId="{37B0EBA0-3FF4-4517-82F1-32B19043F2EC}" srcId="{11AD5EE3-FF2B-42E2-B729-563D199D4FE3}" destId="{CF5BE0F5-375E-4780-97F5-E2446CC00DCA}" srcOrd="2" destOrd="0" parTransId="{4E59AD56-7B5A-43C9-82A8-AFDB14BFEBA8}" sibTransId="{86CA0EA9-FE64-489C-A354-CEA551E20020}"/>
    <dgm:cxn modelId="{EE4A59A5-DA0C-4623-86BA-6F48352A6C8D}" type="presOf" srcId="{1EF616FB-220D-446D-BBCA-311E360E66FF}" destId="{DF5B4D53-7720-49BF-96AA-571FE01E1EDA}" srcOrd="0" destOrd="2" presId="urn:microsoft.com/office/officeart/2005/8/layout/hList1"/>
    <dgm:cxn modelId="{04A931BC-1507-4680-A2A0-2A7BA1D0A90D}" srcId="{049B4DE3-E21B-422D-A941-604739699182}" destId="{22814968-F9B9-4F80-8517-6B533ABB8D5D}" srcOrd="1" destOrd="0" parTransId="{9C5F2B29-05F1-42C4-B1B4-8D9858AC6BF3}" sibTransId="{CE58B269-2963-4152-9A98-82850A7FE447}"/>
    <dgm:cxn modelId="{6AA708C1-6181-4500-A5D0-92C2106A2056}" srcId="{049B4DE3-E21B-422D-A941-604739699182}" destId="{EFEF926E-3004-4B2C-A33D-DB34F7A55706}" srcOrd="0" destOrd="0" parTransId="{FC64A050-61DB-4FE7-A41A-0F4BF7405D7E}" sibTransId="{8F4CF355-944E-4777-AB03-A2761DCF3BBC}"/>
    <dgm:cxn modelId="{A1235DCA-16EB-4852-BF83-BE55024454BB}" srcId="{11AD5EE3-FF2B-42E2-B729-563D199D4FE3}" destId="{049B4DE3-E21B-422D-A941-604739699182}" srcOrd="4" destOrd="0" parTransId="{00E79A10-2D6C-4892-8BD7-D89E33B6BBF7}" sibTransId="{D0702EEB-2387-461A-A3FE-D8CAF41B3038}"/>
    <dgm:cxn modelId="{B1CA0BCB-B439-4771-B7E9-1E7DC5012686}" srcId="{C2CAF5FF-DAA8-4A2D-A324-09DCB81A80C6}" destId="{F8A48F8E-6407-4A2F-8DA8-667AE06B1082}" srcOrd="0" destOrd="0" parTransId="{B502EED8-5B7D-45D0-8E19-C6AB1ED6BAD9}" sibTransId="{3A55CDC7-CBC3-4B0F-93EB-22B6D061DF7E}"/>
    <dgm:cxn modelId="{0222FDCF-A93C-4B5F-B460-046CA2E00787}" type="presOf" srcId="{DF10CDAC-F341-4B14-ACEC-21C85FB5BE2D}" destId="{CE92D1F2-1D2A-4A47-9C25-557AF4B716AB}" srcOrd="0" destOrd="1" presId="urn:microsoft.com/office/officeart/2005/8/layout/hList1"/>
    <dgm:cxn modelId="{94075AD7-8E79-407D-8F79-70B38D27DD4F}" type="presOf" srcId="{11AD5EE3-FF2B-42E2-B729-563D199D4FE3}" destId="{A9CDD982-DB68-4EA7-BA1C-90482D6772F4}" srcOrd="0" destOrd="0" presId="urn:microsoft.com/office/officeart/2005/8/layout/hList1"/>
    <dgm:cxn modelId="{26F692D7-8B09-4596-B652-8AA76D26B310}" srcId="{11AD5EE3-FF2B-42E2-B729-563D199D4FE3}" destId="{77B6E2BE-B280-48E5-ADE9-14B9634B1208}" srcOrd="1" destOrd="0" parTransId="{440AE427-76A6-4B6F-9DE1-E55171313730}" sibTransId="{D1593F46-AB13-4F81-A652-37843E209AE4}"/>
    <dgm:cxn modelId="{29122FD8-F59A-48FC-8825-AF9C4C9A99ED}" type="presOf" srcId="{77B6E2BE-B280-48E5-ADE9-14B9634B1208}" destId="{ADF3BC39-A8E5-4C11-B662-FB73319E12F0}" srcOrd="0" destOrd="0" presId="urn:microsoft.com/office/officeart/2005/8/layout/hList1"/>
    <dgm:cxn modelId="{2DE824E6-ED03-437C-A9BA-BBE097807192}" srcId="{77B6E2BE-B280-48E5-ADE9-14B9634B1208}" destId="{66A73DA9-ECD5-49E5-9E2A-B51CD903FFB1}" srcOrd="1" destOrd="0" parTransId="{7F012121-77EC-4985-A8F3-34AE7B922B0F}" sibTransId="{37C75A2F-F102-4811-82A8-56A01101BCE1}"/>
    <dgm:cxn modelId="{1DBA7FE7-1FD9-44C8-A627-5FA912E21135}" type="presOf" srcId="{F8A48F8E-6407-4A2F-8DA8-667AE06B1082}" destId="{CE92D1F2-1D2A-4A47-9C25-557AF4B716AB}" srcOrd="0" destOrd="0" presId="urn:microsoft.com/office/officeart/2005/8/layout/hList1"/>
    <dgm:cxn modelId="{CB6001F0-6BE9-4E25-B6FA-A2332FC21D8A}" type="presOf" srcId="{22814968-F9B9-4F80-8517-6B533ABB8D5D}" destId="{FEA039D8-DA2E-4FC3-8067-AC327DDE1D80}" srcOrd="0" destOrd="1" presId="urn:microsoft.com/office/officeart/2005/8/layout/hList1"/>
    <dgm:cxn modelId="{FF998FF7-2E68-4C2E-9E83-65729E72377E}" srcId="{77B6E2BE-B280-48E5-ADE9-14B9634B1208}" destId="{E70B3125-5A57-4CBD-B9E9-0A8E83ED9092}" srcOrd="0" destOrd="0" parTransId="{3B4FDC81-AAE9-46C9-9738-F2461BB39963}" sibTransId="{94DFF5C5-7D16-47B4-BF0D-CFE555098769}"/>
    <dgm:cxn modelId="{26ADB5FB-4945-4E9A-9B44-A1B9E2BB972E}" type="presOf" srcId="{66A73DA9-ECD5-49E5-9E2A-B51CD903FFB1}" destId="{EE8A6763-092F-47E1-B8DB-B8586E3DDF48}" srcOrd="0" destOrd="1" presId="urn:microsoft.com/office/officeart/2005/8/layout/hList1"/>
    <dgm:cxn modelId="{F7555EFC-4FC2-4EB9-95ED-7B76A339ADA5}" srcId="{77B6E2BE-B280-48E5-ADE9-14B9634B1208}" destId="{04F9650A-CE03-40D0-B449-112E5C795A69}" srcOrd="2" destOrd="0" parTransId="{FF330DAA-7123-43D3-B6CF-4550D84C6604}" sibTransId="{4F06D0E1-776E-42C6-B4B4-E177DF04EE66}"/>
    <dgm:cxn modelId="{DF6D8E5C-4118-49FB-98AB-CE94D3562E00}" type="presParOf" srcId="{A9CDD982-DB68-4EA7-BA1C-90482D6772F4}" destId="{9FF26310-60C8-486A-AB3C-7C4AC5B13415}" srcOrd="0" destOrd="0" presId="urn:microsoft.com/office/officeart/2005/8/layout/hList1"/>
    <dgm:cxn modelId="{308FBF7C-5A0E-4FB1-910E-D70852AB8B6D}" type="presParOf" srcId="{9FF26310-60C8-486A-AB3C-7C4AC5B13415}" destId="{CA5CA650-9241-4F57-B071-C6E3B96C1AFD}" srcOrd="0" destOrd="0" presId="urn:microsoft.com/office/officeart/2005/8/layout/hList1"/>
    <dgm:cxn modelId="{85F4EA92-A01F-4CA4-8937-105C73913853}" type="presParOf" srcId="{9FF26310-60C8-486A-AB3C-7C4AC5B13415}" destId="{DF5B4D53-7720-49BF-96AA-571FE01E1EDA}" srcOrd="1" destOrd="0" presId="urn:microsoft.com/office/officeart/2005/8/layout/hList1"/>
    <dgm:cxn modelId="{D1CD10DA-C421-4E8A-9D39-F54DF376C9DD}" type="presParOf" srcId="{A9CDD982-DB68-4EA7-BA1C-90482D6772F4}" destId="{095E5EAE-89EF-44C5-88DE-86C36DBAEB2D}" srcOrd="1" destOrd="0" presId="urn:microsoft.com/office/officeart/2005/8/layout/hList1"/>
    <dgm:cxn modelId="{70E6A875-CED2-4A6E-8EEC-5109903C5DE1}" type="presParOf" srcId="{A9CDD982-DB68-4EA7-BA1C-90482D6772F4}" destId="{71BB9E29-2B5D-44FE-9B6F-C1B7E6450164}" srcOrd="2" destOrd="0" presId="urn:microsoft.com/office/officeart/2005/8/layout/hList1"/>
    <dgm:cxn modelId="{C62745B1-B417-46B2-8336-3AA59F96BFAF}" type="presParOf" srcId="{71BB9E29-2B5D-44FE-9B6F-C1B7E6450164}" destId="{ADF3BC39-A8E5-4C11-B662-FB73319E12F0}" srcOrd="0" destOrd="0" presId="urn:microsoft.com/office/officeart/2005/8/layout/hList1"/>
    <dgm:cxn modelId="{68AD53E2-B9FF-4E37-852A-B571DDC784A8}" type="presParOf" srcId="{71BB9E29-2B5D-44FE-9B6F-C1B7E6450164}" destId="{EE8A6763-092F-47E1-B8DB-B8586E3DDF48}" srcOrd="1" destOrd="0" presId="urn:microsoft.com/office/officeart/2005/8/layout/hList1"/>
    <dgm:cxn modelId="{A72E8B26-6D9B-4B9B-A579-2D65481FA0BB}" type="presParOf" srcId="{A9CDD982-DB68-4EA7-BA1C-90482D6772F4}" destId="{BE40E2CF-ED85-4A6C-8A7F-191CD5C7A408}" srcOrd="3" destOrd="0" presId="urn:microsoft.com/office/officeart/2005/8/layout/hList1"/>
    <dgm:cxn modelId="{669F6559-6B95-413D-AFA1-30C407462F85}" type="presParOf" srcId="{A9CDD982-DB68-4EA7-BA1C-90482D6772F4}" destId="{4BCD116B-14AE-4D10-959D-B9B1FF678870}" srcOrd="4" destOrd="0" presId="urn:microsoft.com/office/officeart/2005/8/layout/hList1"/>
    <dgm:cxn modelId="{0DA7BFB8-EE10-425E-A7BC-91F96417548D}" type="presParOf" srcId="{4BCD116B-14AE-4D10-959D-B9B1FF678870}" destId="{BFCCCC30-7A56-47A1-B79E-CAB864E48277}" srcOrd="0" destOrd="0" presId="urn:microsoft.com/office/officeart/2005/8/layout/hList1"/>
    <dgm:cxn modelId="{E6BBE147-03B8-422F-9919-4C12568051D0}" type="presParOf" srcId="{4BCD116B-14AE-4D10-959D-B9B1FF678870}" destId="{BE0FAFF1-AE15-43DF-8424-28B8DA9F14C6}" srcOrd="1" destOrd="0" presId="urn:microsoft.com/office/officeart/2005/8/layout/hList1"/>
    <dgm:cxn modelId="{C9D1AE07-7B5F-45F0-86C1-5E5CB6215DAF}" type="presParOf" srcId="{A9CDD982-DB68-4EA7-BA1C-90482D6772F4}" destId="{5B2372FD-F91B-473E-986D-1007D95A679D}" srcOrd="5" destOrd="0" presId="urn:microsoft.com/office/officeart/2005/8/layout/hList1"/>
    <dgm:cxn modelId="{26CBEC52-6320-45AE-97EB-F474BA631F6C}" type="presParOf" srcId="{A9CDD982-DB68-4EA7-BA1C-90482D6772F4}" destId="{784FC0E3-A5B6-49C2-81B6-D9077B9F6F39}" srcOrd="6" destOrd="0" presId="urn:microsoft.com/office/officeart/2005/8/layout/hList1"/>
    <dgm:cxn modelId="{41430C50-7417-470A-97D3-6246606110D8}" type="presParOf" srcId="{784FC0E3-A5B6-49C2-81B6-D9077B9F6F39}" destId="{E2E2C99B-9C83-4450-A2B1-5E62EB55777F}" srcOrd="0" destOrd="0" presId="urn:microsoft.com/office/officeart/2005/8/layout/hList1"/>
    <dgm:cxn modelId="{CDBDB6DC-7A4E-43FF-9A7A-6F70F80D9C49}" type="presParOf" srcId="{784FC0E3-A5B6-49C2-81B6-D9077B9F6F39}" destId="{CE92D1F2-1D2A-4A47-9C25-557AF4B716AB}" srcOrd="1" destOrd="0" presId="urn:microsoft.com/office/officeart/2005/8/layout/hList1"/>
    <dgm:cxn modelId="{529C2F33-C041-4280-B87A-B5F245035CF4}" type="presParOf" srcId="{A9CDD982-DB68-4EA7-BA1C-90482D6772F4}" destId="{48BF80B5-1D1E-4AE2-9DD8-ECDDC4A8DF04}" srcOrd="7" destOrd="0" presId="urn:microsoft.com/office/officeart/2005/8/layout/hList1"/>
    <dgm:cxn modelId="{A459680C-C51C-403A-BC16-4313951F0449}" type="presParOf" srcId="{A9CDD982-DB68-4EA7-BA1C-90482D6772F4}" destId="{0025D010-7898-4F50-BAB1-A900A835F89B}" srcOrd="8" destOrd="0" presId="urn:microsoft.com/office/officeart/2005/8/layout/hList1"/>
    <dgm:cxn modelId="{5083615D-4D1B-494F-BCD6-79D743BFAC48}" type="presParOf" srcId="{0025D010-7898-4F50-BAB1-A900A835F89B}" destId="{93551EA9-DECB-4FBD-9DC4-9C130B8BDA60}" srcOrd="0" destOrd="0" presId="urn:microsoft.com/office/officeart/2005/8/layout/hList1"/>
    <dgm:cxn modelId="{24217D3E-E537-4EE0-AEAE-D030CD441A45}" type="presParOf" srcId="{0025D010-7898-4F50-BAB1-A900A835F89B}" destId="{FEA039D8-DA2E-4FC3-8067-AC327DDE1D8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761DF9-43D9-4F4C-A422-602501E436F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966E706E-BF2B-4584-84BF-BAF34F6B76A8}">
      <dgm:prSet phldrT="[Text]" custT="1"/>
      <dgm:spPr/>
      <dgm:t>
        <a:bodyPr/>
        <a:lstStyle/>
        <a:p>
          <a:r>
            <a:rPr lang="en-US" sz="2400" dirty="0"/>
            <a:t>FINLAND</a:t>
          </a:r>
        </a:p>
      </dgm:t>
    </dgm:pt>
    <dgm:pt modelId="{1855131E-3B6D-4B16-994B-DA30A7D04C2C}" type="parTrans" cxnId="{3E59DC3C-8959-405F-B07B-8E323DF3B071}">
      <dgm:prSet/>
      <dgm:spPr/>
      <dgm:t>
        <a:bodyPr/>
        <a:lstStyle/>
        <a:p>
          <a:endParaRPr lang="en-US"/>
        </a:p>
      </dgm:t>
    </dgm:pt>
    <dgm:pt modelId="{AEF6A2D5-9767-4D05-8D13-D49959DAD669}" type="sibTrans" cxnId="{3E59DC3C-8959-405F-B07B-8E323DF3B071}">
      <dgm:prSet/>
      <dgm:spPr/>
      <dgm:t>
        <a:bodyPr/>
        <a:lstStyle/>
        <a:p>
          <a:endParaRPr lang="en-US"/>
        </a:p>
      </dgm:t>
    </dgm:pt>
    <dgm:pt modelId="{5D47C85A-0C56-4D6E-B499-A7644EB87ABA}">
      <dgm:prSet phldrT="[Text]" custT="1"/>
      <dgm:spPr/>
      <dgm:t>
        <a:bodyPr/>
        <a:lstStyle/>
        <a:p>
          <a:r>
            <a:rPr lang="en-US" sz="2200" dirty="0"/>
            <a:t>Privatization</a:t>
          </a:r>
        </a:p>
      </dgm:t>
    </dgm:pt>
    <dgm:pt modelId="{940F2D89-CF0F-4890-BB59-A42B5E93903A}" type="parTrans" cxnId="{5C33CF07-34B3-4CF3-BDCB-221EA825E3F0}">
      <dgm:prSet/>
      <dgm:spPr/>
      <dgm:t>
        <a:bodyPr/>
        <a:lstStyle/>
        <a:p>
          <a:endParaRPr lang="en-US"/>
        </a:p>
      </dgm:t>
    </dgm:pt>
    <dgm:pt modelId="{E0FCBCCE-D199-4B48-AA23-2B6EEF3C2E85}" type="sibTrans" cxnId="{5C33CF07-34B3-4CF3-BDCB-221EA825E3F0}">
      <dgm:prSet/>
      <dgm:spPr/>
      <dgm:t>
        <a:bodyPr/>
        <a:lstStyle/>
        <a:p>
          <a:endParaRPr lang="en-US"/>
        </a:p>
      </dgm:t>
    </dgm:pt>
    <dgm:pt modelId="{41BFDD66-5FA7-4C95-BE13-37535FA21169}">
      <dgm:prSet phldrT="[Text]" custT="1"/>
      <dgm:spPr/>
      <dgm:t>
        <a:bodyPr/>
        <a:lstStyle/>
        <a:p>
          <a:r>
            <a:rPr lang="en-US" sz="2200" dirty="0"/>
            <a:t>Quality monitoring</a:t>
          </a:r>
        </a:p>
      </dgm:t>
    </dgm:pt>
    <dgm:pt modelId="{BFE3714E-ACEB-46DA-873A-277FE6B6D2B0}" type="parTrans" cxnId="{E1A57236-7A65-4D53-874F-ECC8C9D35073}">
      <dgm:prSet/>
      <dgm:spPr/>
      <dgm:t>
        <a:bodyPr/>
        <a:lstStyle/>
        <a:p>
          <a:endParaRPr lang="en-US"/>
        </a:p>
      </dgm:t>
    </dgm:pt>
    <dgm:pt modelId="{3E8B83B7-8507-4FA0-A3D0-08D5D1B58CE5}" type="sibTrans" cxnId="{E1A57236-7A65-4D53-874F-ECC8C9D35073}">
      <dgm:prSet/>
      <dgm:spPr/>
      <dgm:t>
        <a:bodyPr/>
        <a:lstStyle/>
        <a:p>
          <a:endParaRPr lang="en-US"/>
        </a:p>
      </dgm:t>
    </dgm:pt>
    <dgm:pt modelId="{1E00AE2E-B75E-436E-B975-174D977D6345}">
      <dgm:prSet phldrT="[Text]" custT="1"/>
      <dgm:spPr/>
      <dgm:t>
        <a:bodyPr/>
        <a:lstStyle/>
        <a:p>
          <a:r>
            <a:rPr lang="en-US" sz="2400" dirty="0"/>
            <a:t>GERMANY</a:t>
          </a:r>
        </a:p>
      </dgm:t>
    </dgm:pt>
    <dgm:pt modelId="{074F8F59-B67B-4BF9-ABA1-51AB77A6F000}" type="parTrans" cxnId="{29531088-A035-45BA-9468-BABA9FF057B2}">
      <dgm:prSet/>
      <dgm:spPr/>
      <dgm:t>
        <a:bodyPr/>
        <a:lstStyle/>
        <a:p>
          <a:endParaRPr lang="en-US"/>
        </a:p>
      </dgm:t>
    </dgm:pt>
    <dgm:pt modelId="{FB15D318-679C-4081-919F-E631BF227E0F}" type="sibTrans" cxnId="{29531088-A035-45BA-9468-BABA9FF057B2}">
      <dgm:prSet/>
      <dgm:spPr/>
      <dgm:t>
        <a:bodyPr/>
        <a:lstStyle/>
        <a:p>
          <a:endParaRPr lang="en-US"/>
        </a:p>
      </dgm:t>
    </dgm:pt>
    <dgm:pt modelId="{6CB75799-3917-4767-B007-B1D8E0F77D06}">
      <dgm:prSet phldrT="[Text]" custT="1"/>
      <dgm:spPr/>
      <dgm:t>
        <a:bodyPr/>
        <a:lstStyle/>
        <a:p>
          <a:r>
            <a:rPr lang="en-US" sz="2200" dirty="0"/>
            <a:t>UMRs</a:t>
          </a:r>
        </a:p>
      </dgm:t>
    </dgm:pt>
    <dgm:pt modelId="{ED0E5150-BC70-4FF7-818F-F9AE07567C64}" type="parTrans" cxnId="{D447BF13-70BA-4938-89CA-59F5DFEB7A05}">
      <dgm:prSet/>
      <dgm:spPr/>
      <dgm:t>
        <a:bodyPr/>
        <a:lstStyle/>
        <a:p>
          <a:endParaRPr lang="en-US"/>
        </a:p>
      </dgm:t>
    </dgm:pt>
    <dgm:pt modelId="{39C51D33-734D-49EA-8004-AE2CC4E8EE78}" type="sibTrans" cxnId="{D447BF13-70BA-4938-89CA-59F5DFEB7A05}">
      <dgm:prSet/>
      <dgm:spPr/>
      <dgm:t>
        <a:bodyPr/>
        <a:lstStyle/>
        <a:p>
          <a:endParaRPr lang="en-US"/>
        </a:p>
      </dgm:t>
    </dgm:pt>
    <dgm:pt modelId="{D6D4CEBC-8B6A-494B-87A1-0B1450841EB5}">
      <dgm:prSet phldrT="[Text]" custT="1"/>
      <dgm:spPr/>
      <dgm:t>
        <a:bodyPr/>
        <a:lstStyle/>
        <a:p>
          <a:r>
            <a:rPr lang="en-US" sz="2200" dirty="0"/>
            <a:t>‘system breakers’ and ‘closed RCs’</a:t>
          </a:r>
        </a:p>
      </dgm:t>
    </dgm:pt>
    <dgm:pt modelId="{62E11F63-3086-4264-AB8A-C3B974A2CEAD}" type="parTrans" cxnId="{7A4B7BD3-7127-46D8-A171-1DAEC724642F}">
      <dgm:prSet/>
      <dgm:spPr/>
      <dgm:t>
        <a:bodyPr/>
        <a:lstStyle/>
        <a:p>
          <a:endParaRPr lang="en-US"/>
        </a:p>
      </dgm:t>
    </dgm:pt>
    <dgm:pt modelId="{2C43EE80-B38C-4C1A-979B-5788306D0674}" type="sibTrans" cxnId="{7A4B7BD3-7127-46D8-A171-1DAEC724642F}">
      <dgm:prSet/>
      <dgm:spPr/>
      <dgm:t>
        <a:bodyPr/>
        <a:lstStyle/>
        <a:p>
          <a:endParaRPr lang="en-US"/>
        </a:p>
      </dgm:t>
    </dgm:pt>
    <dgm:pt modelId="{071AED25-903C-415B-93C1-366989A8DE7E}">
      <dgm:prSet phldrT="[Text]" custT="1"/>
      <dgm:spPr/>
      <dgm:t>
        <a:bodyPr/>
        <a:lstStyle/>
        <a:p>
          <a:r>
            <a:rPr lang="en-US" sz="2400" dirty="0"/>
            <a:t>ITALY</a:t>
          </a:r>
        </a:p>
      </dgm:t>
    </dgm:pt>
    <dgm:pt modelId="{C5C23E78-589D-41B2-B615-D0D0CB3FF16D}" type="parTrans" cxnId="{32390658-625F-4C50-BB3E-DADE0B8076C1}">
      <dgm:prSet/>
      <dgm:spPr/>
      <dgm:t>
        <a:bodyPr/>
        <a:lstStyle/>
        <a:p>
          <a:endParaRPr lang="en-US"/>
        </a:p>
      </dgm:t>
    </dgm:pt>
    <dgm:pt modelId="{55DFA27C-B34E-44A3-8382-F58B6BCB750E}" type="sibTrans" cxnId="{32390658-625F-4C50-BB3E-DADE0B8076C1}">
      <dgm:prSet/>
      <dgm:spPr/>
      <dgm:t>
        <a:bodyPr/>
        <a:lstStyle/>
        <a:p>
          <a:endParaRPr lang="en-US"/>
        </a:p>
      </dgm:t>
    </dgm:pt>
    <dgm:pt modelId="{D896D8A5-96AC-4956-B614-CDEAAA54B92E}">
      <dgm:prSet phldrT="[Text]" custT="1"/>
      <dgm:spPr/>
      <dgm:t>
        <a:bodyPr/>
        <a:lstStyle/>
        <a:p>
          <a:r>
            <a:rPr lang="en-US" sz="2200" dirty="0" err="1"/>
            <a:t>Deinstitution-alization</a:t>
          </a:r>
          <a:endParaRPr lang="en-US" sz="2200" dirty="0"/>
        </a:p>
      </dgm:t>
    </dgm:pt>
    <dgm:pt modelId="{43D295C1-D898-4E31-934F-245D2C490EDB}" type="parTrans" cxnId="{3B4F3F8E-4906-49DB-821E-73DE153C409A}">
      <dgm:prSet/>
      <dgm:spPr/>
      <dgm:t>
        <a:bodyPr/>
        <a:lstStyle/>
        <a:p>
          <a:endParaRPr lang="en-US"/>
        </a:p>
      </dgm:t>
    </dgm:pt>
    <dgm:pt modelId="{2BE91ABF-1380-42DC-AB87-4745604CE7A9}" type="sibTrans" cxnId="{3B4F3F8E-4906-49DB-821E-73DE153C409A}">
      <dgm:prSet/>
      <dgm:spPr/>
      <dgm:t>
        <a:bodyPr/>
        <a:lstStyle/>
        <a:p>
          <a:endParaRPr lang="en-US"/>
        </a:p>
      </dgm:t>
    </dgm:pt>
    <dgm:pt modelId="{D7CFEED9-BA8D-4662-AA60-ED7F997285E7}">
      <dgm:prSet custT="1"/>
      <dgm:spPr/>
      <dgm:t>
        <a:bodyPr/>
        <a:lstStyle/>
        <a:p>
          <a:r>
            <a:rPr lang="en-US" sz="2400" dirty="0"/>
            <a:t>LITHUANIA</a:t>
          </a:r>
        </a:p>
      </dgm:t>
    </dgm:pt>
    <dgm:pt modelId="{8AAEF2C6-B0DA-4E53-AD9C-BED505B17648}" type="parTrans" cxnId="{3DBC4CDA-8FE4-442E-856C-45C9F97515BE}">
      <dgm:prSet/>
      <dgm:spPr/>
      <dgm:t>
        <a:bodyPr/>
        <a:lstStyle/>
        <a:p>
          <a:endParaRPr lang="en-US"/>
        </a:p>
      </dgm:t>
    </dgm:pt>
    <dgm:pt modelId="{0B5C5AB8-E75B-45D0-B39B-BEC2A2D59252}" type="sibTrans" cxnId="{3DBC4CDA-8FE4-442E-856C-45C9F97515BE}">
      <dgm:prSet/>
      <dgm:spPr/>
      <dgm:t>
        <a:bodyPr/>
        <a:lstStyle/>
        <a:p>
          <a:endParaRPr lang="en-US"/>
        </a:p>
      </dgm:t>
    </dgm:pt>
    <dgm:pt modelId="{24CE6C71-0D5B-43E1-830D-C19C59AF5692}">
      <dgm:prSet custT="1"/>
      <dgm:spPr/>
      <dgm:t>
        <a:bodyPr/>
        <a:lstStyle/>
        <a:p>
          <a:r>
            <a:rPr lang="en-US" sz="2200" dirty="0" err="1"/>
            <a:t>Deinstitution-alization</a:t>
          </a:r>
          <a:endParaRPr lang="en-US" sz="2200" dirty="0"/>
        </a:p>
      </dgm:t>
    </dgm:pt>
    <dgm:pt modelId="{60C1B101-81C0-437D-BED3-7DD29CFD9E51}" type="parTrans" cxnId="{F864C333-686F-47C9-B683-9A90F7776931}">
      <dgm:prSet/>
      <dgm:spPr/>
      <dgm:t>
        <a:bodyPr/>
        <a:lstStyle/>
        <a:p>
          <a:endParaRPr lang="en-US"/>
        </a:p>
      </dgm:t>
    </dgm:pt>
    <dgm:pt modelId="{A6427560-95BD-4B9D-BC6F-0F786604C648}" type="sibTrans" cxnId="{F864C333-686F-47C9-B683-9A90F7776931}">
      <dgm:prSet/>
      <dgm:spPr/>
      <dgm:t>
        <a:bodyPr/>
        <a:lstStyle/>
        <a:p>
          <a:endParaRPr lang="en-US"/>
        </a:p>
      </dgm:t>
    </dgm:pt>
    <dgm:pt modelId="{769041C0-5DDE-4B78-BB16-98C95E96A9AA}">
      <dgm:prSet custT="1"/>
      <dgm:spPr/>
      <dgm:t>
        <a:bodyPr/>
        <a:lstStyle/>
        <a:p>
          <a:r>
            <a:rPr lang="en-US" sz="2200" dirty="0"/>
            <a:t>Lack of skilled RC workers resulting in premature transfers to specialists</a:t>
          </a:r>
        </a:p>
      </dgm:t>
    </dgm:pt>
    <dgm:pt modelId="{1FB98491-1AD9-48C5-BF32-D2B36D7CE5BE}" type="parTrans" cxnId="{0DD53D28-F55B-4273-9D47-BC609F01C252}">
      <dgm:prSet/>
      <dgm:spPr/>
      <dgm:t>
        <a:bodyPr/>
        <a:lstStyle/>
        <a:p>
          <a:endParaRPr lang="en-US"/>
        </a:p>
      </dgm:t>
    </dgm:pt>
    <dgm:pt modelId="{7BC13110-C4F8-4837-A7A2-DAB00C00E404}" type="sibTrans" cxnId="{0DD53D28-F55B-4273-9D47-BC609F01C252}">
      <dgm:prSet/>
      <dgm:spPr/>
      <dgm:t>
        <a:bodyPr/>
        <a:lstStyle/>
        <a:p>
          <a:endParaRPr lang="en-US"/>
        </a:p>
      </dgm:t>
    </dgm:pt>
    <dgm:pt modelId="{6D1E58B5-9861-4F09-A30F-2B8772B1EF6F}">
      <dgm:prSet custT="1"/>
      <dgm:spPr/>
      <dgm:t>
        <a:bodyPr/>
        <a:lstStyle/>
        <a:p>
          <a:r>
            <a:rPr lang="en-US" sz="2400" dirty="0"/>
            <a:t>SPAIN</a:t>
          </a:r>
        </a:p>
      </dgm:t>
    </dgm:pt>
    <dgm:pt modelId="{B4FF48C9-85E2-4927-9A5A-0FD97DB8A172}" type="parTrans" cxnId="{51D7ABB8-7408-4BDD-8DC0-C25036D8D2CA}">
      <dgm:prSet/>
      <dgm:spPr/>
      <dgm:t>
        <a:bodyPr/>
        <a:lstStyle/>
        <a:p>
          <a:endParaRPr lang="en-US"/>
        </a:p>
      </dgm:t>
    </dgm:pt>
    <dgm:pt modelId="{021DF67D-3589-4BA2-B23A-ACE208B76198}" type="sibTrans" cxnId="{51D7ABB8-7408-4BDD-8DC0-C25036D8D2CA}">
      <dgm:prSet/>
      <dgm:spPr/>
      <dgm:t>
        <a:bodyPr/>
        <a:lstStyle/>
        <a:p>
          <a:endParaRPr lang="en-US"/>
        </a:p>
      </dgm:t>
    </dgm:pt>
    <dgm:pt modelId="{C57C1634-9DEB-4A4F-BBCA-2ADE1589CACD}">
      <dgm:prSet custT="1"/>
      <dgm:spPr/>
      <dgm:t>
        <a:bodyPr/>
        <a:lstStyle/>
        <a:p>
          <a:r>
            <a:rPr lang="en-US" sz="2200" dirty="0"/>
            <a:t>UMR/</a:t>
          </a:r>
          <a:r>
            <a:rPr lang="en-US" sz="2200" dirty="0" err="1"/>
            <a:t>Ms</a:t>
          </a:r>
          <a:endParaRPr lang="en-US" sz="2200" dirty="0"/>
        </a:p>
      </dgm:t>
    </dgm:pt>
    <dgm:pt modelId="{49F3034B-6606-446D-9D9C-DADE9820A746}" type="parTrans" cxnId="{AAE96EB6-8DAB-4C09-B0B2-CEA9B4142F73}">
      <dgm:prSet/>
      <dgm:spPr/>
      <dgm:t>
        <a:bodyPr/>
        <a:lstStyle/>
        <a:p>
          <a:endParaRPr lang="en-US"/>
        </a:p>
      </dgm:t>
    </dgm:pt>
    <dgm:pt modelId="{2C3D6DC6-01C9-4F2E-AB57-6B5200DE32D5}" type="sibTrans" cxnId="{AAE96EB6-8DAB-4C09-B0B2-CEA9B4142F73}">
      <dgm:prSet/>
      <dgm:spPr/>
      <dgm:t>
        <a:bodyPr/>
        <a:lstStyle/>
        <a:p>
          <a:endParaRPr lang="en-US"/>
        </a:p>
      </dgm:t>
    </dgm:pt>
    <dgm:pt modelId="{434EAFF2-A6B5-4CDC-8E26-FF734A48EB90}">
      <dgm:prSet custT="1"/>
      <dgm:spPr/>
      <dgm:t>
        <a:bodyPr/>
        <a:lstStyle/>
        <a:p>
          <a:endParaRPr lang="en-US" sz="2400" dirty="0"/>
        </a:p>
      </dgm:t>
    </dgm:pt>
    <dgm:pt modelId="{F6F93AE2-461D-4F48-B5ED-862EAAEEC81E}" type="parTrans" cxnId="{B8CE3E4A-2C09-439C-B679-76C9E333193F}">
      <dgm:prSet/>
      <dgm:spPr/>
      <dgm:t>
        <a:bodyPr/>
        <a:lstStyle/>
        <a:p>
          <a:endParaRPr lang="en-US"/>
        </a:p>
      </dgm:t>
    </dgm:pt>
    <dgm:pt modelId="{763B0B52-3556-4BAA-8DA5-BB3287A52C68}" type="sibTrans" cxnId="{B8CE3E4A-2C09-439C-B679-76C9E333193F}">
      <dgm:prSet/>
      <dgm:spPr/>
      <dgm:t>
        <a:bodyPr/>
        <a:lstStyle/>
        <a:p>
          <a:endParaRPr lang="en-US"/>
        </a:p>
      </dgm:t>
    </dgm:pt>
    <dgm:pt modelId="{FD90435B-2F36-4FA7-BBED-AE61727EBAF6}">
      <dgm:prSet phldrT="[Text]" custT="1"/>
      <dgm:spPr/>
      <dgm:t>
        <a:bodyPr/>
        <a:lstStyle/>
        <a:p>
          <a:r>
            <a:rPr lang="en-US" sz="2200" dirty="0"/>
            <a:t>Preventive services insufficient to reduce RC placement</a:t>
          </a:r>
        </a:p>
      </dgm:t>
    </dgm:pt>
    <dgm:pt modelId="{BAF721A9-7FAF-41C3-83DA-955FE01C122B}" type="parTrans" cxnId="{255BEFC8-109C-48CF-8662-0EFE8A09C622}">
      <dgm:prSet/>
      <dgm:spPr/>
      <dgm:t>
        <a:bodyPr/>
        <a:lstStyle/>
        <a:p>
          <a:endParaRPr lang="en-US"/>
        </a:p>
      </dgm:t>
    </dgm:pt>
    <dgm:pt modelId="{2A502A1C-F1CF-444C-A53A-7B392606CAB4}" type="sibTrans" cxnId="{255BEFC8-109C-48CF-8662-0EFE8A09C622}">
      <dgm:prSet/>
      <dgm:spPr/>
      <dgm:t>
        <a:bodyPr/>
        <a:lstStyle/>
        <a:p>
          <a:endParaRPr lang="en-US"/>
        </a:p>
      </dgm:t>
    </dgm:pt>
    <dgm:pt modelId="{19461BF8-E8FB-44D8-AAC6-30A5FD7920BF}">
      <dgm:prSet phldrT="[Text]" custT="1"/>
      <dgm:spPr/>
      <dgm:t>
        <a:bodyPr/>
        <a:lstStyle/>
        <a:p>
          <a:r>
            <a:rPr lang="en-US" sz="2200" dirty="0"/>
            <a:t>High turnover of RC personnel</a:t>
          </a:r>
        </a:p>
      </dgm:t>
    </dgm:pt>
    <dgm:pt modelId="{A61D1102-25F8-4E88-941D-1EDAFC54947E}" type="parTrans" cxnId="{FE717BDF-0916-4A19-84EF-CBB76F066AB8}">
      <dgm:prSet/>
      <dgm:spPr/>
      <dgm:t>
        <a:bodyPr/>
        <a:lstStyle/>
        <a:p>
          <a:endParaRPr lang="en-US"/>
        </a:p>
      </dgm:t>
    </dgm:pt>
    <dgm:pt modelId="{3C3030E3-66BC-4DD1-86A7-E7157390E3D2}" type="sibTrans" cxnId="{FE717BDF-0916-4A19-84EF-CBB76F066AB8}">
      <dgm:prSet/>
      <dgm:spPr/>
      <dgm:t>
        <a:bodyPr/>
        <a:lstStyle/>
        <a:p>
          <a:endParaRPr lang="en-US"/>
        </a:p>
      </dgm:t>
    </dgm:pt>
    <dgm:pt modelId="{088969D6-491E-44A7-8F93-A200DEDFF728}">
      <dgm:prSet phldrT="[Text]" custT="1"/>
      <dgm:spPr/>
      <dgm:t>
        <a:bodyPr/>
        <a:lstStyle/>
        <a:p>
          <a:endParaRPr lang="en-US" sz="2400" dirty="0"/>
        </a:p>
      </dgm:t>
    </dgm:pt>
    <dgm:pt modelId="{9E7A05F5-29E2-424D-AD4C-2F5C4AB708B5}" type="parTrans" cxnId="{8DE52AF7-52A4-45E3-983F-C36E4EC898AE}">
      <dgm:prSet/>
      <dgm:spPr/>
      <dgm:t>
        <a:bodyPr/>
        <a:lstStyle/>
        <a:p>
          <a:endParaRPr lang="en-US"/>
        </a:p>
      </dgm:t>
    </dgm:pt>
    <dgm:pt modelId="{32E70F55-4489-45A4-B7BC-12CC61B4DBB8}" type="sibTrans" cxnId="{8DE52AF7-52A4-45E3-983F-C36E4EC898AE}">
      <dgm:prSet/>
      <dgm:spPr/>
      <dgm:t>
        <a:bodyPr/>
        <a:lstStyle/>
        <a:p>
          <a:endParaRPr lang="en-US"/>
        </a:p>
      </dgm:t>
    </dgm:pt>
    <dgm:pt modelId="{10A24E01-82CD-403F-80FB-B9C573696263}">
      <dgm:prSet phldrT="[Text]" custT="1"/>
      <dgm:spPr/>
      <dgm:t>
        <a:bodyPr/>
        <a:lstStyle/>
        <a:p>
          <a:r>
            <a:rPr lang="en-US" sz="2200" dirty="0"/>
            <a:t>Predominant use of RC</a:t>
          </a:r>
        </a:p>
      </dgm:t>
    </dgm:pt>
    <dgm:pt modelId="{36E6105F-535A-456A-B413-DA1648F4CD2D}" type="parTrans" cxnId="{B277C42D-B470-46B7-B960-EF313BC73F5C}">
      <dgm:prSet/>
      <dgm:spPr/>
      <dgm:t>
        <a:bodyPr/>
        <a:lstStyle/>
        <a:p>
          <a:endParaRPr lang="en-US"/>
        </a:p>
      </dgm:t>
    </dgm:pt>
    <dgm:pt modelId="{08F1CE28-395A-4FA4-9BB0-FABD4511F2BD}" type="sibTrans" cxnId="{B277C42D-B470-46B7-B960-EF313BC73F5C}">
      <dgm:prSet/>
      <dgm:spPr/>
      <dgm:t>
        <a:bodyPr/>
        <a:lstStyle/>
        <a:p>
          <a:endParaRPr lang="en-US"/>
        </a:p>
      </dgm:t>
    </dgm:pt>
    <dgm:pt modelId="{8CB3739D-61CE-4FAD-8685-839114890F12}">
      <dgm:prSet phldrT="[Text]" custT="1"/>
      <dgm:spPr/>
      <dgm:t>
        <a:bodyPr/>
        <a:lstStyle/>
        <a:p>
          <a:endParaRPr lang="en-US" sz="2400" dirty="0"/>
        </a:p>
      </dgm:t>
    </dgm:pt>
    <dgm:pt modelId="{7D461E06-C158-440E-B788-E067D1262DA2}" type="parTrans" cxnId="{FD5BB797-6E3D-4F89-A67C-47017ECB5FEC}">
      <dgm:prSet/>
      <dgm:spPr/>
      <dgm:t>
        <a:bodyPr/>
        <a:lstStyle/>
        <a:p>
          <a:endParaRPr lang="en-US"/>
        </a:p>
      </dgm:t>
    </dgm:pt>
    <dgm:pt modelId="{EBEFDD86-3430-4D37-9D62-E1638CB71B1E}" type="sibTrans" cxnId="{FD5BB797-6E3D-4F89-A67C-47017ECB5FEC}">
      <dgm:prSet/>
      <dgm:spPr/>
      <dgm:t>
        <a:bodyPr/>
        <a:lstStyle/>
        <a:p>
          <a:endParaRPr lang="en-US"/>
        </a:p>
      </dgm:t>
    </dgm:pt>
    <dgm:pt modelId="{10C0EB4C-7A1F-447E-A674-C09D04D3CE51}">
      <dgm:prSet phldrT="[Text]" custT="1"/>
      <dgm:spPr/>
      <dgm:t>
        <a:bodyPr/>
        <a:lstStyle/>
        <a:p>
          <a:r>
            <a:rPr lang="en-US" sz="2200" dirty="0"/>
            <a:t>Uneven data collection</a:t>
          </a:r>
        </a:p>
      </dgm:t>
    </dgm:pt>
    <dgm:pt modelId="{D1990C20-E055-4AE2-84AF-A1DF33BBB609}" type="parTrans" cxnId="{2A313B7F-6C8E-48A8-8709-701F3C1D1D8D}">
      <dgm:prSet/>
      <dgm:spPr/>
      <dgm:t>
        <a:bodyPr/>
        <a:lstStyle/>
        <a:p>
          <a:endParaRPr lang="en-US"/>
        </a:p>
      </dgm:t>
    </dgm:pt>
    <dgm:pt modelId="{9E436B6A-A786-413B-AAA7-6B928D1C57BC}" type="sibTrans" cxnId="{2A313B7F-6C8E-48A8-8709-701F3C1D1D8D}">
      <dgm:prSet/>
      <dgm:spPr/>
      <dgm:t>
        <a:bodyPr/>
        <a:lstStyle/>
        <a:p>
          <a:endParaRPr lang="en-US"/>
        </a:p>
      </dgm:t>
    </dgm:pt>
    <dgm:pt modelId="{F6F95BF2-F291-4AA7-B6AF-DFC2BFAA0BDB}">
      <dgm:prSet phldrT="[Text]" custT="1"/>
      <dgm:spPr/>
      <dgm:t>
        <a:bodyPr/>
        <a:lstStyle/>
        <a:p>
          <a:r>
            <a:rPr lang="en-US" sz="2200" dirty="0"/>
            <a:t>Ambiguous classification of RC</a:t>
          </a:r>
        </a:p>
      </dgm:t>
    </dgm:pt>
    <dgm:pt modelId="{D0C79323-402E-4A3D-8BB6-F626788C2997}" type="parTrans" cxnId="{7B178750-2EF9-4A6A-B721-5471D7155DF5}">
      <dgm:prSet/>
      <dgm:spPr/>
      <dgm:t>
        <a:bodyPr/>
        <a:lstStyle/>
        <a:p>
          <a:endParaRPr lang="en-US"/>
        </a:p>
      </dgm:t>
    </dgm:pt>
    <dgm:pt modelId="{B398C792-3207-452E-980B-4C4ACB99E139}" type="sibTrans" cxnId="{7B178750-2EF9-4A6A-B721-5471D7155DF5}">
      <dgm:prSet/>
      <dgm:spPr/>
      <dgm:t>
        <a:bodyPr/>
        <a:lstStyle/>
        <a:p>
          <a:endParaRPr lang="en-US"/>
        </a:p>
      </dgm:t>
    </dgm:pt>
    <dgm:pt modelId="{2ECB4BB6-FFAB-4BE4-A96A-21361E89AD39}">
      <dgm:prSet phldrT="[Text]" custT="1"/>
      <dgm:spPr/>
      <dgm:t>
        <a:bodyPr/>
        <a:lstStyle/>
        <a:p>
          <a:r>
            <a:rPr lang="en-US" sz="2200" dirty="0"/>
            <a:t>Many untested concepts and methods</a:t>
          </a:r>
        </a:p>
      </dgm:t>
    </dgm:pt>
    <dgm:pt modelId="{A6BE39AF-E964-4FC1-BF28-AA713EE12D21}" type="parTrans" cxnId="{EA119798-C05F-4945-8528-542F1FC9875B}">
      <dgm:prSet/>
      <dgm:spPr/>
      <dgm:t>
        <a:bodyPr/>
        <a:lstStyle/>
        <a:p>
          <a:endParaRPr lang="en-US"/>
        </a:p>
      </dgm:t>
    </dgm:pt>
    <dgm:pt modelId="{8D5C2615-825C-4B22-B318-6B975E513441}" type="sibTrans" cxnId="{EA119798-C05F-4945-8528-542F1FC9875B}">
      <dgm:prSet/>
      <dgm:spPr/>
      <dgm:t>
        <a:bodyPr/>
        <a:lstStyle/>
        <a:p>
          <a:endParaRPr lang="en-US"/>
        </a:p>
      </dgm:t>
    </dgm:pt>
    <dgm:pt modelId="{7B28F7C7-9C97-4740-90AB-60266280AAF1}">
      <dgm:prSet phldrT="[Text]" custT="1"/>
      <dgm:spPr/>
      <dgm:t>
        <a:bodyPr/>
        <a:lstStyle/>
        <a:p>
          <a:r>
            <a:rPr lang="en-US" sz="2200" dirty="0"/>
            <a:t>High turnover</a:t>
          </a:r>
        </a:p>
      </dgm:t>
    </dgm:pt>
    <dgm:pt modelId="{AC50437B-B492-4C66-AA3F-7F533ABA3C51}" type="parTrans" cxnId="{04A877F6-A30D-42FB-8B41-13E1D736FDFB}">
      <dgm:prSet/>
      <dgm:spPr/>
      <dgm:t>
        <a:bodyPr/>
        <a:lstStyle/>
        <a:p>
          <a:endParaRPr lang="en-US"/>
        </a:p>
      </dgm:t>
    </dgm:pt>
    <dgm:pt modelId="{19494687-A68C-4333-B58F-B3D383A8A201}" type="sibTrans" cxnId="{04A877F6-A30D-42FB-8B41-13E1D736FDFB}">
      <dgm:prSet/>
      <dgm:spPr/>
      <dgm:t>
        <a:bodyPr/>
        <a:lstStyle/>
        <a:p>
          <a:endParaRPr lang="en-US"/>
        </a:p>
      </dgm:t>
    </dgm:pt>
    <dgm:pt modelId="{21B4E259-356B-4531-AA3E-1D4D08C355C7}">
      <dgm:prSet phldrT="[Text]" custT="1"/>
      <dgm:spPr/>
      <dgm:t>
        <a:bodyPr/>
        <a:lstStyle/>
        <a:p>
          <a:r>
            <a:rPr lang="en-US" sz="2200" dirty="0"/>
            <a:t>Insufficient attention paid to bio family</a:t>
          </a:r>
        </a:p>
      </dgm:t>
    </dgm:pt>
    <dgm:pt modelId="{A03AE658-7D24-4407-B048-906A9FCE0ADE}" type="parTrans" cxnId="{C8E1478E-3885-4753-9756-4BB07E949A8D}">
      <dgm:prSet/>
      <dgm:spPr/>
      <dgm:t>
        <a:bodyPr/>
        <a:lstStyle/>
        <a:p>
          <a:endParaRPr lang="en-US"/>
        </a:p>
      </dgm:t>
    </dgm:pt>
    <dgm:pt modelId="{C5C91173-70EC-4AC6-99EE-881656FA3623}" type="sibTrans" cxnId="{C8E1478E-3885-4753-9756-4BB07E949A8D}">
      <dgm:prSet/>
      <dgm:spPr/>
      <dgm:t>
        <a:bodyPr/>
        <a:lstStyle/>
        <a:p>
          <a:endParaRPr lang="en-US"/>
        </a:p>
      </dgm:t>
    </dgm:pt>
    <dgm:pt modelId="{31D87326-DC3E-4061-8E23-1360BE7CD91D}">
      <dgm:prSet phldrT="[Text]" custT="1"/>
      <dgm:spPr/>
      <dgm:t>
        <a:bodyPr/>
        <a:lstStyle/>
        <a:p>
          <a:r>
            <a:rPr lang="en-US" sz="2200" dirty="0"/>
            <a:t>Lack of integration with other systems</a:t>
          </a:r>
        </a:p>
      </dgm:t>
    </dgm:pt>
    <dgm:pt modelId="{29DDD961-C356-4E1E-8497-5C7A2E6C5CCF}" type="parTrans" cxnId="{ED203351-8C4E-449C-BE48-3C764BB8E9FF}">
      <dgm:prSet/>
      <dgm:spPr/>
      <dgm:t>
        <a:bodyPr/>
        <a:lstStyle/>
        <a:p>
          <a:endParaRPr lang="en-US"/>
        </a:p>
      </dgm:t>
    </dgm:pt>
    <dgm:pt modelId="{CC0E05D0-9182-4F53-AD12-4693A556DFF4}" type="sibTrans" cxnId="{ED203351-8C4E-449C-BE48-3C764BB8E9FF}">
      <dgm:prSet/>
      <dgm:spPr/>
      <dgm:t>
        <a:bodyPr/>
        <a:lstStyle/>
        <a:p>
          <a:endParaRPr lang="en-US"/>
        </a:p>
      </dgm:t>
    </dgm:pt>
    <dgm:pt modelId="{F17B3D39-1F02-4A88-B143-43F925C61CA5}">
      <dgm:prSet phldrT="[Text]" custT="1"/>
      <dgm:spPr/>
      <dgm:t>
        <a:bodyPr/>
        <a:lstStyle/>
        <a:p>
          <a:r>
            <a:rPr lang="en-US" sz="2200" dirty="0"/>
            <a:t>Lack of integration with MH system</a:t>
          </a:r>
        </a:p>
      </dgm:t>
    </dgm:pt>
    <dgm:pt modelId="{FC1C4C08-588A-479E-B2FA-17FB0E5CFF37}" type="parTrans" cxnId="{A7A5F478-0459-4004-8A85-297850837A16}">
      <dgm:prSet/>
      <dgm:spPr/>
      <dgm:t>
        <a:bodyPr/>
        <a:lstStyle/>
        <a:p>
          <a:endParaRPr lang="en-US"/>
        </a:p>
      </dgm:t>
    </dgm:pt>
    <dgm:pt modelId="{029659D1-6F0D-4230-8DE8-E690D4A6664B}" type="sibTrans" cxnId="{A7A5F478-0459-4004-8A85-297850837A16}">
      <dgm:prSet/>
      <dgm:spPr/>
      <dgm:t>
        <a:bodyPr/>
        <a:lstStyle/>
        <a:p>
          <a:endParaRPr lang="en-US"/>
        </a:p>
      </dgm:t>
    </dgm:pt>
    <dgm:pt modelId="{5B040BBE-0B7D-4F79-A0E9-E865AD6B8948}">
      <dgm:prSet custT="1"/>
      <dgm:spPr/>
      <dgm:t>
        <a:bodyPr/>
        <a:lstStyle/>
        <a:p>
          <a:r>
            <a:rPr lang="en-US" sz="2200" dirty="0"/>
            <a:t>Quality monitoring</a:t>
          </a:r>
        </a:p>
      </dgm:t>
    </dgm:pt>
    <dgm:pt modelId="{BDF1B049-B694-4D92-A3E0-D3AF5B34AF16}" type="parTrans" cxnId="{37D16290-908C-4E67-8D6F-B1DCC8ED2D5A}">
      <dgm:prSet/>
      <dgm:spPr/>
      <dgm:t>
        <a:bodyPr/>
        <a:lstStyle/>
        <a:p>
          <a:endParaRPr lang="en-US"/>
        </a:p>
      </dgm:t>
    </dgm:pt>
    <dgm:pt modelId="{9CCA04A8-4A78-421E-83C2-604E19FC5FEE}" type="sibTrans" cxnId="{37D16290-908C-4E67-8D6F-B1DCC8ED2D5A}">
      <dgm:prSet/>
      <dgm:spPr/>
      <dgm:t>
        <a:bodyPr/>
        <a:lstStyle/>
        <a:p>
          <a:endParaRPr lang="en-US"/>
        </a:p>
      </dgm:t>
    </dgm:pt>
    <dgm:pt modelId="{292CA4C4-17A4-4DDB-96E3-4746A16002A0}">
      <dgm:prSet custT="1"/>
      <dgm:spPr/>
      <dgm:t>
        <a:bodyPr/>
        <a:lstStyle/>
        <a:p>
          <a:r>
            <a:rPr lang="en-US" sz="2200" dirty="0"/>
            <a:t>Challenging profiles of youth</a:t>
          </a:r>
        </a:p>
      </dgm:t>
    </dgm:pt>
    <dgm:pt modelId="{296F4A12-9F88-4AEC-8928-A4FA79774480}" type="parTrans" cxnId="{1242E188-0175-4E8B-8A16-F3F4147598D8}">
      <dgm:prSet/>
      <dgm:spPr/>
      <dgm:t>
        <a:bodyPr/>
        <a:lstStyle/>
        <a:p>
          <a:endParaRPr lang="en-US"/>
        </a:p>
      </dgm:t>
    </dgm:pt>
    <dgm:pt modelId="{4B11C5AA-C21A-454E-919E-CEBC852609E0}" type="sibTrans" cxnId="{1242E188-0175-4E8B-8A16-F3F4147598D8}">
      <dgm:prSet/>
      <dgm:spPr/>
      <dgm:t>
        <a:bodyPr/>
        <a:lstStyle/>
        <a:p>
          <a:endParaRPr lang="en-US"/>
        </a:p>
      </dgm:t>
    </dgm:pt>
    <dgm:pt modelId="{6FBCBAEE-2AEC-483B-95B4-8DD524FF3407}">
      <dgm:prSet custT="1"/>
      <dgm:spPr/>
      <dgm:t>
        <a:bodyPr/>
        <a:lstStyle/>
        <a:p>
          <a:r>
            <a:rPr lang="en-US" sz="2200" dirty="0"/>
            <a:t>Insufficient family involvement</a:t>
          </a:r>
        </a:p>
      </dgm:t>
    </dgm:pt>
    <dgm:pt modelId="{63F2B546-795B-49E6-87EB-B68AC399D563}" type="parTrans" cxnId="{DC7029D6-47C6-4F55-B6F6-B917C82909A1}">
      <dgm:prSet/>
      <dgm:spPr/>
      <dgm:t>
        <a:bodyPr/>
        <a:lstStyle/>
        <a:p>
          <a:endParaRPr lang="en-US"/>
        </a:p>
      </dgm:t>
    </dgm:pt>
    <dgm:pt modelId="{1805E3F1-EFFE-4B4A-BEFD-D6D77FB50221}" type="sibTrans" cxnId="{DC7029D6-47C6-4F55-B6F6-B917C82909A1}">
      <dgm:prSet/>
      <dgm:spPr/>
      <dgm:t>
        <a:bodyPr/>
        <a:lstStyle/>
        <a:p>
          <a:endParaRPr lang="en-US"/>
        </a:p>
      </dgm:t>
    </dgm:pt>
    <dgm:pt modelId="{352D1311-2245-4D43-AD25-9B9D27226D23}" type="pres">
      <dgm:prSet presAssocID="{3A761DF9-43D9-4F4C-A422-602501E436F1}" presName="Name0" presStyleCnt="0">
        <dgm:presLayoutVars>
          <dgm:dir/>
          <dgm:animLvl val="lvl"/>
          <dgm:resizeHandles val="exact"/>
        </dgm:presLayoutVars>
      </dgm:prSet>
      <dgm:spPr/>
    </dgm:pt>
    <dgm:pt modelId="{2FB49882-8FB2-402A-9E04-02CEA77417D7}" type="pres">
      <dgm:prSet presAssocID="{966E706E-BF2B-4584-84BF-BAF34F6B76A8}" presName="composite" presStyleCnt="0"/>
      <dgm:spPr/>
    </dgm:pt>
    <dgm:pt modelId="{15A470DB-A854-487C-AF98-3275C73BDBFD}" type="pres">
      <dgm:prSet presAssocID="{966E706E-BF2B-4584-84BF-BAF34F6B76A8}" presName="parTx" presStyleLbl="alignNode1" presStyleIdx="0" presStyleCnt="5" custScaleY="99544" custLinFactNeighborX="-356" custLinFactNeighborY="-19432">
        <dgm:presLayoutVars>
          <dgm:chMax val="0"/>
          <dgm:chPref val="0"/>
          <dgm:bulletEnabled val="1"/>
        </dgm:presLayoutVars>
      </dgm:prSet>
      <dgm:spPr/>
    </dgm:pt>
    <dgm:pt modelId="{9B1A54E7-1694-43A4-95F8-E7BBE2F32AB8}" type="pres">
      <dgm:prSet presAssocID="{966E706E-BF2B-4584-84BF-BAF34F6B76A8}" presName="desTx" presStyleLbl="alignAccFollowNode1" presStyleIdx="0" presStyleCnt="5" custScaleY="99724">
        <dgm:presLayoutVars>
          <dgm:bulletEnabled val="1"/>
        </dgm:presLayoutVars>
      </dgm:prSet>
      <dgm:spPr/>
    </dgm:pt>
    <dgm:pt modelId="{EC13A486-A268-4E3F-B1C8-D9CBDF4B6072}" type="pres">
      <dgm:prSet presAssocID="{AEF6A2D5-9767-4D05-8D13-D49959DAD669}" presName="space" presStyleCnt="0"/>
      <dgm:spPr/>
    </dgm:pt>
    <dgm:pt modelId="{D23D54C7-06F2-4534-A8E1-A9E28FB2079B}" type="pres">
      <dgm:prSet presAssocID="{1E00AE2E-B75E-436E-B975-174D977D6345}" presName="composite" presStyleCnt="0"/>
      <dgm:spPr/>
    </dgm:pt>
    <dgm:pt modelId="{C229F90F-B223-4C83-BA79-B369F467B38F}" type="pres">
      <dgm:prSet presAssocID="{1E00AE2E-B75E-436E-B975-174D977D6345}" presName="parTx" presStyleLbl="alignNode1" presStyleIdx="1" presStyleCnt="5">
        <dgm:presLayoutVars>
          <dgm:chMax val="0"/>
          <dgm:chPref val="0"/>
          <dgm:bulletEnabled val="1"/>
        </dgm:presLayoutVars>
      </dgm:prSet>
      <dgm:spPr/>
    </dgm:pt>
    <dgm:pt modelId="{68A700B2-AFB7-41A0-9A2A-1EDAC150AB4F}" type="pres">
      <dgm:prSet presAssocID="{1E00AE2E-B75E-436E-B975-174D977D6345}" presName="desTx" presStyleLbl="alignAccFollowNode1" presStyleIdx="1" presStyleCnt="5" custScaleY="100000">
        <dgm:presLayoutVars>
          <dgm:bulletEnabled val="1"/>
        </dgm:presLayoutVars>
      </dgm:prSet>
      <dgm:spPr/>
    </dgm:pt>
    <dgm:pt modelId="{29903489-EF40-45F8-896D-2F1EA037524A}" type="pres">
      <dgm:prSet presAssocID="{FB15D318-679C-4081-919F-E631BF227E0F}" presName="space" presStyleCnt="0"/>
      <dgm:spPr/>
    </dgm:pt>
    <dgm:pt modelId="{D5E10756-3A3D-4F90-B1F0-7458112D4646}" type="pres">
      <dgm:prSet presAssocID="{071AED25-903C-415B-93C1-366989A8DE7E}" presName="composite" presStyleCnt="0"/>
      <dgm:spPr/>
    </dgm:pt>
    <dgm:pt modelId="{DF06858C-64C7-4309-94F0-7D45F6C954DE}" type="pres">
      <dgm:prSet presAssocID="{071AED25-903C-415B-93C1-366989A8DE7E}" presName="parTx" presStyleLbl="alignNode1" presStyleIdx="2" presStyleCnt="5">
        <dgm:presLayoutVars>
          <dgm:chMax val="0"/>
          <dgm:chPref val="0"/>
          <dgm:bulletEnabled val="1"/>
        </dgm:presLayoutVars>
      </dgm:prSet>
      <dgm:spPr/>
    </dgm:pt>
    <dgm:pt modelId="{CDF30697-F58E-4B68-A217-DD15B7320F70}" type="pres">
      <dgm:prSet presAssocID="{071AED25-903C-415B-93C1-366989A8DE7E}" presName="desTx" presStyleLbl="alignAccFollowNode1" presStyleIdx="2" presStyleCnt="5">
        <dgm:presLayoutVars>
          <dgm:bulletEnabled val="1"/>
        </dgm:presLayoutVars>
      </dgm:prSet>
      <dgm:spPr/>
    </dgm:pt>
    <dgm:pt modelId="{CD71A88A-8634-468A-9A89-8503AB6A8A10}" type="pres">
      <dgm:prSet presAssocID="{55DFA27C-B34E-44A3-8382-F58B6BCB750E}" presName="space" presStyleCnt="0"/>
      <dgm:spPr/>
    </dgm:pt>
    <dgm:pt modelId="{BE3708A8-BDB6-41E0-B1C8-B90269379C8B}" type="pres">
      <dgm:prSet presAssocID="{D7CFEED9-BA8D-4662-AA60-ED7F997285E7}" presName="composite" presStyleCnt="0"/>
      <dgm:spPr/>
    </dgm:pt>
    <dgm:pt modelId="{F7D84529-AAC6-4462-9D28-2421CB652347}" type="pres">
      <dgm:prSet presAssocID="{D7CFEED9-BA8D-4662-AA60-ED7F997285E7}" presName="parTx" presStyleLbl="alignNode1" presStyleIdx="3" presStyleCnt="5">
        <dgm:presLayoutVars>
          <dgm:chMax val="0"/>
          <dgm:chPref val="0"/>
          <dgm:bulletEnabled val="1"/>
        </dgm:presLayoutVars>
      </dgm:prSet>
      <dgm:spPr/>
    </dgm:pt>
    <dgm:pt modelId="{55DA02F3-9A03-444D-A448-42ED1E0ED44D}" type="pres">
      <dgm:prSet presAssocID="{D7CFEED9-BA8D-4662-AA60-ED7F997285E7}" presName="desTx" presStyleLbl="alignAccFollowNode1" presStyleIdx="3" presStyleCnt="5">
        <dgm:presLayoutVars>
          <dgm:bulletEnabled val="1"/>
        </dgm:presLayoutVars>
      </dgm:prSet>
      <dgm:spPr/>
    </dgm:pt>
    <dgm:pt modelId="{7D1E033A-258C-4CA6-9808-8FE8801B5725}" type="pres">
      <dgm:prSet presAssocID="{0B5C5AB8-E75B-45D0-B39B-BEC2A2D59252}" presName="space" presStyleCnt="0"/>
      <dgm:spPr/>
    </dgm:pt>
    <dgm:pt modelId="{C12C03B5-59B9-4C53-B9AB-9F1F6BF5477F}" type="pres">
      <dgm:prSet presAssocID="{6D1E58B5-9861-4F09-A30F-2B8772B1EF6F}" presName="composite" presStyleCnt="0"/>
      <dgm:spPr/>
    </dgm:pt>
    <dgm:pt modelId="{9BF4B856-2392-4CBC-8A1A-EC3C8E0CE038}" type="pres">
      <dgm:prSet presAssocID="{6D1E58B5-9861-4F09-A30F-2B8772B1EF6F}" presName="parTx" presStyleLbl="alignNode1" presStyleIdx="4" presStyleCnt="5">
        <dgm:presLayoutVars>
          <dgm:chMax val="0"/>
          <dgm:chPref val="0"/>
          <dgm:bulletEnabled val="1"/>
        </dgm:presLayoutVars>
      </dgm:prSet>
      <dgm:spPr/>
    </dgm:pt>
    <dgm:pt modelId="{EEAD6369-B173-4375-A8CE-ACFE0A7971EB}" type="pres">
      <dgm:prSet presAssocID="{6D1E58B5-9861-4F09-A30F-2B8772B1EF6F}" presName="desTx" presStyleLbl="alignAccFollowNode1" presStyleIdx="4" presStyleCnt="5">
        <dgm:presLayoutVars>
          <dgm:bulletEnabled val="1"/>
        </dgm:presLayoutVars>
      </dgm:prSet>
      <dgm:spPr/>
    </dgm:pt>
  </dgm:ptLst>
  <dgm:cxnLst>
    <dgm:cxn modelId="{5C33CF07-34B3-4CF3-BDCB-221EA825E3F0}" srcId="{966E706E-BF2B-4584-84BF-BAF34F6B76A8}" destId="{5D47C85A-0C56-4D6E-B499-A7644EB87ABA}" srcOrd="0" destOrd="0" parTransId="{940F2D89-CF0F-4890-BB59-A42B5E93903A}" sibTransId="{E0FCBCCE-D199-4B48-AA23-2B6EEF3C2E85}"/>
    <dgm:cxn modelId="{71EB660A-5D8D-43FA-93FA-6C3916E0622F}" type="presOf" srcId="{10A24E01-82CD-403F-80FB-B9C573696263}" destId="{68A700B2-AFB7-41A0-9A2A-1EDAC150AB4F}" srcOrd="0" destOrd="2" presId="urn:microsoft.com/office/officeart/2005/8/layout/hList1"/>
    <dgm:cxn modelId="{D447BF13-70BA-4938-89CA-59F5DFEB7A05}" srcId="{1E00AE2E-B75E-436E-B975-174D977D6345}" destId="{6CB75799-3917-4767-B007-B1D8E0F77D06}" srcOrd="0" destOrd="0" parTransId="{ED0E5150-BC70-4FF7-818F-F9AE07567C64}" sibTransId="{39C51D33-734D-49EA-8004-AE2CC4E8EE78}"/>
    <dgm:cxn modelId="{7F8FAB21-65F4-4CA4-8690-107C97A71EF7}" type="presOf" srcId="{769041C0-5DDE-4B78-BB16-98C95E96A9AA}" destId="{55DA02F3-9A03-444D-A448-42ED1E0ED44D}" srcOrd="0" destOrd="1" presId="urn:microsoft.com/office/officeart/2005/8/layout/hList1"/>
    <dgm:cxn modelId="{0DD53D28-F55B-4273-9D47-BC609F01C252}" srcId="{D7CFEED9-BA8D-4662-AA60-ED7F997285E7}" destId="{769041C0-5DDE-4B78-BB16-98C95E96A9AA}" srcOrd="1" destOrd="0" parTransId="{1FB98491-1AD9-48C5-BF32-D2B36D7CE5BE}" sibTransId="{7BC13110-C4F8-4837-A7A2-DAB00C00E404}"/>
    <dgm:cxn modelId="{B277C42D-B470-46B7-B960-EF313BC73F5C}" srcId="{1E00AE2E-B75E-436E-B975-174D977D6345}" destId="{10A24E01-82CD-403F-80FB-B9C573696263}" srcOrd="2" destOrd="0" parTransId="{36E6105F-535A-456A-B413-DA1648F4CD2D}" sibTransId="{08F1CE28-395A-4FA4-9BB0-FABD4511F2BD}"/>
    <dgm:cxn modelId="{D8E97E32-C7FD-4A7F-BD49-B189E53E9376}" type="presOf" srcId="{434EAFF2-A6B5-4CDC-8E26-FF734A48EB90}" destId="{EEAD6369-B173-4375-A8CE-ACFE0A7971EB}" srcOrd="0" destOrd="3" presId="urn:microsoft.com/office/officeart/2005/8/layout/hList1"/>
    <dgm:cxn modelId="{F864C333-686F-47C9-B683-9A90F7776931}" srcId="{D7CFEED9-BA8D-4662-AA60-ED7F997285E7}" destId="{24CE6C71-0D5B-43E1-830D-C19C59AF5692}" srcOrd="0" destOrd="0" parTransId="{60C1B101-81C0-437D-BED3-7DD29CFD9E51}" sibTransId="{A6427560-95BD-4B9D-BC6F-0F786604C648}"/>
    <dgm:cxn modelId="{E1A57236-7A65-4D53-874F-ECC8C9D35073}" srcId="{966E706E-BF2B-4584-84BF-BAF34F6B76A8}" destId="{41BFDD66-5FA7-4C95-BE13-37535FA21169}" srcOrd="1" destOrd="0" parTransId="{BFE3714E-ACEB-46DA-873A-277FE6B6D2B0}" sibTransId="{3E8B83B7-8507-4FA0-A3D0-08D5D1B58CE5}"/>
    <dgm:cxn modelId="{3E59DC3C-8959-405F-B07B-8E323DF3B071}" srcId="{3A761DF9-43D9-4F4C-A422-602501E436F1}" destId="{966E706E-BF2B-4584-84BF-BAF34F6B76A8}" srcOrd="0" destOrd="0" parTransId="{1855131E-3B6D-4B16-994B-DA30A7D04C2C}" sibTransId="{AEF6A2D5-9767-4D05-8D13-D49959DAD669}"/>
    <dgm:cxn modelId="{DDDAEF3E-BBFE-4E5B-8E68-1851237AA82E}" type="presOf" srcId="{2ECB4BB6-FFAB-4BE4-A96A-21361E89AD39}" destId="{68A700B2-AFB7-41A0-9A2A-1EDAC150AB4F}" srcOrd="0" destOrd="3" presId="urn:microsoft.com/office/officeart/2005/8/layout/hList1"/>
    <dgm:cxn modelId="{8323EB42-F3F1-44BC-8623-50A556AC3EF6}" type="presOf" srcId="{24CE6C71-0D5B-43E1-830D-C19C59AF5692}" destId="{55DA02F3-9A03-444D-A448-42ED1E0ED44D}" srcOrd="0" destOrd="0" presId="urn:microsoft.com/office/officeart/2005/8/layout/hList1"/>
    <dgm:cxn modelId="{B8CE3E4A-2C09-439C-B679-76C9E333193F}" srcId="{6D1E58B5-9861-4F09-A30F-2B8772B1EF6F}" destId="{434EAFF2-A6B5-4CDC-8E26-FF734A48EB90}" srcOrd="3" destOrd="0" parTransId="{F6F93AE2-461D-4F48-B5ED-862EAAEEC81E}" sibTransId="{763B0B52-3556-4BAA-8DA5-BB3287A52C68}"/>
    <dgm:cxn modelId="{7B178750-2EF9-4A6A-B721-5471D7155DF5}" srcId="{071AED25-903C-415B-93C1-366989A8DE7E}" destId="{F6F95BF2-F291-4AA7-B6AF-DFC2BFAA0BDB}" srcOrd="2" destOrd="0" parTransId="{D0C79323-402E-4A3D-8BB6-F626788C2997}" sibTransId="{B398C792-3207-452E-980B-4C4ACB99E139}"/>
    <dgm:cxn modelId="{ED203351-8C4E-449C-BE48-3C764BB8E9FF}" srcId="{071AED25-903C-415B-93C1-366989A8DE7E}" destId="{31D87326-DC3E-4061-8E23-1360BE7CD91D}" srcOrd="5" destOrd="0" parTransId="{29DDD961-C356-4E1E-8497-5C7A2E6C5CCF}" sibTransId="{CC0E05D0-9182-4F53-AD12-4693A556DFF4}"/>
    <dgm:cxn modelId="{E4118B71-F402-4B15-8412-D3A04C325976}" type="presOf" srcId="{F17B3D39-1F02-4A88-B143-43F925C61CA5}" destId="{9B1A54E7-1694-43A4-95F8-E7BBE2F32AB8}" srcOrd="0" destOrd="4" presId="urn:microsoft.com/office/officeart/2005/8/layout/hList1"/>
    <dgm:cxn modelId="{112AEF53-F036-420A-86A0-1394FD1808E7}" type="presOf" srcId="{F6F95BF2-F291-4AA7-B6AF-DFC2BFAA0BDB}" destId="{CDF30697-F58E-4B68-A217-DD15B7320F70}" srcOrd="0" destOrd="2" presId="urn:microsoft.com/office/officeart/2005/8/layout/hList1"/>
    <dgm:cxn modelId="{32390658-625F-4C50-BB3E-DADE0B8076C1}" srcId="{3A761DF9-43D9-4F4C-A422-602501E436F1}" destId="{071AED25-903C-415B-93C1-366989A8DE7E}" srcOrd="2" destOrd="0" parTransId="{C5C23E78-589D-41B2-B615-D0D0CB3FF16D}" sibTransId="{55DFA27C-B34E-44A3-8382-F58B6BCB750E}"/>
    <dgm:cxn modelId="{A7A5F478-0459-4004-8A85-297850837A16}" srcId="{966E706E-BF2B-4584-84BF-BAF34F6B76A8}" destId="{F17B3D39-1F02-4A88-B143-43F925C61CA5}" srcOrd="4" destOrd="0" parTransId="{FC1C4C08-588A-479E-B2FA-17FB0E5CFF37}" sibTransId="{029659D1-6F0D-4230-8DE8-E690D4A6664B}"/>
    <dgm:cxn modelId="{DA49497D-9837-4E5F-9526-AC4B8224F94E}" type="presOf" srcId="{071AED25-903C-415B-93C1-366989A8DE7E}" destId="{DF06858C-64C7-4309-94F0-7D45F6C954DE}" srcOrd="0" destOrd="0" presId="urn:microsoft.com/office/officeart/2005/8/layout/hList1"/>
    <dgm:cxn modelId="{2A313B7F-6C8E-48A8-8709-701F3C1D1D8D}" srcId="{071AED25-903C-415B-93C1-366989A8DE7E}" destId="{10C0EB4C-7A1F-447E-A674-C09D04D3CE51}" srcOrd="1" destOrd="0" parTransId="{D1990C20-E055-4AE2-84AF-A1DF33BBB609}" sibTransId="{9E436B6A-A786-413B-AAA7-6B928D1C57BC}"/>
    <dgm:cxn modelId="{E9386980-3BE9-457D-8E4E-8F86F07A6B1D}" type="presOf" srcId="{10C0EB4C-7A1F-447E-A674-C09D04D3CE51}" destId="{CDF30697-F58E-4B68-A217-DD15B7320F70}" srcOrd="0" destOrd="1" presId="urn:microsoft.com/office/officeart/2005/8/layout/hList1"/>
    <dgm:cxn modelId="{B87B1981-C2FB-4A73-AB2E-AE23AC4E73F0}" type="presOf" srcId="{1E00AE2E-B75E-436E-B975-174D977D6345}" destId="{C229F90F-B223-4C83-BA79-B369F467B38F}" srcOrd="0" destOrd="0" presId="urn:microsoft.com/office/officeart/2005/8/layout/hList1"/>
    <dgm:cxn modelId="{29531088-A035-45BA-9468-BABA9FF057B2}" srcId="{3A761DF9-43D9-4F4C-A422-602501E436F1}" destId="{1E00AE2E-B75E-436E-B975-174D977D6345}" srcOrd="1" destOrd="0" parTransId="{074F8F59-B67B-4BF9-ABA1-51AB77A6F000}" sibTransId="{FB15D318-679C-4081-919F-E631BF227E0F}"/>
    <dgm:cxn modelId="{1242E188-0175-4E8B-8A16-F3F4147598D8}" srcId="{6D1E58B5-9861-4F09-A30F-2B8772B1EF6F}" destId="{292CA4C4-17A4-4DDB-96E3-4746A16002A0}" srcOrd="1" destOrd="0" parTransId="{296F4A12-9F88-4AEC-8928-A4FA79774480}" sibTransId="{4B11C5AA-C21A-454E-919E-CEBC852609E0}"/>
    <dgm:cxn modelId="{3B4F3F8E-4906-49DB-821E-73DE153C409A}" srcId="{071AED25-903C-415B-93C1-366989A8DE7E}" destId="{D896D8A5-96AC-4956-B614-CDEAAA54B92E}" srcOrd="0" destOrd="0" parTransId="{43D295C1-D898-4E31-934F-245D2C490EDB}" sibTransId="{2BE91ABF-1380-42DC-AB87-4745604CE7A9}"/>
    <dgm:cxn modelId="{C8E1478E-3885-4753-9756-4BB07E949A8D}" srcId="{071AED25-903C-415B-93C1-366989A8DE7E}" destId="{21B4E259-356B-4531-AA3E-1D4D08C355C7}" srcOrd="4" destOrd="0" parTransId="{A03AE658-7D24-4407-B048-906A9FCE0ADE}" sibTransId="{C5C91173-70EC-4AC6-99EE-881656FA3623}"/>
    <dgm:cxn modelId="{37D16290-908C-4E67-8D6F-B1DCC8ED2D5A}" srcId="{D7CFEED9-BA8D-4662-AA60-ED7F997285E7}" destId="{5B040BBE-0B7D-4F79-A0E9-E865AD6B8948}" srcOrd="2" destOrd="0" parTransId="{BDF1B049-B694-4D92-A3E0-D3AF5B34AF16}" sibTransId="{9CCA04A8-4A78-421E-83C2-604E19FC5FEE}"/>
    <dgm:cxn modelId="{02C24490-2DFC-4278-8E00-5D8AB894FD5D}" type="presOf" srcId="{8CB3739D-61CE-4FAD-8685-839114890F12}" destId="{68A700B2-AFB7-41A0-9A2A-1EDAC150AB4F}" srcOrd="0" destOrd="4" presId="urn:microsoft.com/office/officeart/2005/8/layout/hList1"/>
    <dgm:cxn modelId="{491ADA92-8EC0-4905-B981-E636BA8AAD4D}" type="presOf" srcId="{41BFDD66-5FA7-4C95-BE13-37535FA21169}" destId="{9B1A54E7-1694-43A4-95F8-E7BBE2F32AB8}" srcOrd="0" destOrd="1" presId="urn:microsoft.com/office/officeart/2005/8/layout/hList1"/>
    <dgm:cxn modelId="{AD01C996-C751-491F-9DA7-631C57175EA6}" type="presOf" srcId="{088969D6-491E-44A7-8F93-A200DEDFF728}" destId="{9B1A54E7-1694-43A4-95F8-E7BBE2F32AB8}" srcOrd="0" destOrd="5" presId="urn:microsoft.com/office/officeart/2005/8/layout/hList1"/>
    <dgm:cxn modelId="{FD5BB797-6E3D-4F89-A67C-47017ECB5FEC}" srcId="{1E00AE2E-B75E-436E-B975-174D977D6345}" destId="{8CB3739D-61CE-4FAD-8685-839114890F12}" srcOrd="4" destOrd="0" parTransId="{7D461E06-C158-440E-B788-E067D1262DA2}" sibTransId="{EBEFDD86-3430-4D37-9D62-E1638CB71B1E}"/>
    <dgm:cxn modelId="{EA119798-C05F-4945-8528-542F1FC9875B}" srcId="{1E00AE2E-B75E-436E-B975-174D977D6345}" destId="{2ECB4BB6-FFAB-4BE4-A96A-21361E89AD39}" srcOrd="3" destOrd="0" parTransId="{A6BE39AF-E964-4FC1-BF28-AA713EE12D21}" sibTransId="{8D5C2615-825C-4B22-B318-6B975E513441}"/>
    <dgm:cxn modelId="{991B2EA4-C37C-463D-845B-4022177D048C}" type="presOf" srcId="{6CB75799-3917-4767-B007-B1D8E0F77D06}" destId="{68A700B2-AFB7-41A0-9A2A-1EDAC150AB4F}" srcOrd="0" destOrd="0" presId="urn:microsoft.com/office/officeart/2005/8/layout/hList1"/>
    <dgm:cxn modelId="{494564AC-1D3B-4636-AFD9-AF461045DC34}" type="presOf" srcId="{966E706E-BF2B-4584-84BF-BAF34F6B76A8}" destId="{15A470DB-A854-487C-AF98-3275C73BDBFD}" srcOrd="0" destOrd="0" presId="urn:microsoft.com/office/officeart/2005/8/layout/hList1"/>
    <dgm:cxn modelId="{A1B5F3AE-CEF9-44BC-B6D1-EB35EE8D3DFF}" type="presOf" srcId="{D896D8A5-96AC-4956-B614-CDEAAA54B92E}" destId="{CDF30697-F58E-4B68-A217-DD15B7320F70}" srcOrd="0" destOrd="0" presId="urn:microsoft.com/office/officeart/2005/8/layout/hList1"/>
    <dgm:cxn modelId="{ED5198AF-4DE2-4D70-A780-4110D8A1E5DA}" type="presOf" srcId="{21B4E259-356B-4531-AA3E-1D4D08C355C7}" destId="{CDF30697-F58E-4B68-A217-DD15B7320F70}" srcOrd="0" destOrd="4" presId="urn:microsoft.com/office/officeart/2005/8/layout/hList1"/>
    <dgm:cxn modelId="{AAE96EB6-8DAB-4C09-B0B2-CEA9B4142F73}" srcId="{6D1E58B5-9861-4F09-A30F-2B8772B1EF6F}" destId="{C57C1634-9DEB-4A4F-BBCA-2ADE1589CACD}" srcOrd="0" destOrd="0" parTransId="{49F3034B-6606-446D-9D9C-DADE9820A746}" sibTransId="{2C3D6DC6-01C9-4F2E-AB57-6B5200DE32D5}"/>
    <dgm:cxn modelId="{51D7ABB8-7408-4BDD-8DC0-C25036D8D2CA}" srcId="{3A761DF9-43D9-4F4C-A422-602501E436F1}" destId="{6D1E58B5-9861-4F09-A30F-2B8772B1EF6F}" srcOrd="4" destOrd="0" parTransId="{B4FF48C9-85E2-4927-9A5A-0FD97DB8A172}" sibTransId="{021DF67D-3589-4BA2-B23A-ACE208B76198}"/>
    <dgm:cxn modelId="{6E6030BE-15A6-4AA7-8802-46DEDE1764F5}" type="presOf" srcId="{292CA4C4-17A4-4DDB-96E3-4746A16002A0}" destId="{EEAD6369-B173-4375-A8CE-ACFE0A7971EB}" srcOrd="0" destOrd="1" presId="urn:microsoft.com/office/officeart/2005/8/layout/hList1"/>
    <dgm:cxn modelId="{059408C2-E311-44B8-BCE9-FA7D0B042BDB}" type="presOf" srcId="{6FBCBAEE-2AEC-483B-95B4-8DD524FF3407}" destId="{EEAD6369-B173-4375-A8CE-ACFE0A7971EB}" srcOrd="0" destOrd="2" presId="urn:microsoft.com/office/officeart/2005/8/layout/hList1"/>
    <dgm:cxn modelId="{B391BCC2-F40C-43B9-A371-C45FBB3CE10F}" type="presOf" srcId="{D6D4CEBC-8B6A-494B-87A1-0B1450841EB5}" destId="{68A700B2-AFB7-41A0-9A2A-1EDAC150AB4F}" srcOrd="0" destOrd="1" presId="urn:microsoft.com/office/officeart/2005/8/layout/hList1"/>
    <dgm:cxn modelId="{255BEFC8-109C-48CF-8662-0EFE8A09C622}" srcId="{966E706E-BF2B-4584-84BF-BAF34F6B76A8}" destId="{FD90435B-2F36-4FA7-BBED-AE61727EBAF6}" srcOrd="2" destOrd="0" parTransId="{BAF721A9-7FAF-41C3-83DA-955FE01C122B}" sibTransId="{2A502A1C-F1CF-444C-A53A-7B392606CAB4}"/>
    <dgm:cxn modelId="{71383AD0-0884-4B93-B4DB-3F0644EAC4BB}" type="presOf" srcId="{D7CFEED9-BA8D-4662-AA60-ED7F997285E7}" destId="{F7D84529-AAC6-4462-9D28-2421CB652347}" srcOrd="0" destOrd="0" presId="urn:microsoft.com/office/officeart/2005/8/layout/hList1"/>
    <dgm:cxn modelId="{7A4B7BD3-7127-46D8-A171-1DAEC724642F}" srcId="{1E00AE2E-B75E-436E-B975-174D977D6345}" destId="{D6D4CEBC-8B6A-494B-87A1-0B1450841EB5}" srcOrd="1" destOrd="0" parTransId="{62E11F63-3086-4264-AB8A-C3B974A2CEAD}" sibTransId="{2C43EE80-B38C-4C1A-979B-5788306D0674}"/>
    <dgm:cxn modelId="{DC7029D6-47C6-4F55-B6F6-B917C82909A1}" srcId="{6D1E58B5-9861-4F09-A30F-2B8772B1EF6F}" destId="{6FBCBAEE-2AEC-483B-95B4-8DD524FF3407}" srcOrd="2" destOrd="0" parTransId="{63F2B546-795B-49E6-87EB-B68AC399D563}" sibTransId="{1805E3F1-EFFE-4B4A-BEFD-D6D77FB50221}"/>
    <dgm:cxn modelId="{39156FD8-10E2-444C-8AE7-2B1FBB247208}" type="presOf" srcId="{5B040BBE-0B7D-4F79-A0E9-E865AD6B8948}" destId="{55DA02F3-9A03-444D-A448-42ED1E0ED44D}" srcOrd="0" destOrd="2" presId="urn:microsoft.com/office/officeart/2005/8/layout/hList1"/>
    <dgm:cxn modelId="{3DBC4CDA-8FE4-442E-856C-45C9F97515BE}" srcId="{3A761DF9-43D9-4F4C-A422-602501E436F1}" destId="{D7CFEED9-BA8D-4662-AA60-ED7F997285E7}" srcOrd="3" destOrd="0" parTransId="{8AAEF2C6-B0DA-4E53-AD9C-BED505B17648}" sibTransId="{0B5C5AB8-E75B-45D0-B39B-BEC2A2D59252}"/>
    <dgm:cxn modelId="{35AE34DD-7AB4-4332-882F-0C996911D29F}" type="presOf" srcId="{7B28F7C7-9C97-4740-90AB-60266280AAF1}" destId="{CDF30697-F58E-4B68-A217-DD15B7320F70}" srcOrd="0" destOrd="3" presId="urn:microsoft.com/office/officeart/2005/8/layout/hList1"/>
    <dgm:cxn modelId="{AB7337DE-DB79-4558-B5DF-DEC8CDF0E938}" type="presOf" srcId="{19461BF8-E8FB-44D8-AAC6-30A5FD7920BF}" destId="{9B1A54E7-1694-43A4-95F8-E7BBE2F32AB8}" srcOrd="0" destOrd="3" presId="urn:microsoft.com/office/officeart/2005/8/layout/hList1"/>
    <dgm:cxn modelId="{FE717BDF-0916-4A19-84EF-CBB76F066AB8}" srcId="{966E706E-BF2B-4584-84BF-BAF34F6B76A8}" destId="{19461BF8-E8FB-44D8-AAC6-30A5FD7920BF}" srcOrd="3" destOrd="0" parTransId="{A61D1102-25F8-4E88-941D-1EDAFC54947E}" sibTransId="{3C3030E3-66BC-4DD1-86A7-E7157390E3D2}"/>
    <dgm:cxn modelId="{BEE7F0E1-38AD-4EE7-81C7-FCE787D37AA8}" type="presOf" srcId="{3A761DF9-43D9-4F4C-A422-602501E436F1}" destId="{352D1311-2245-4D43-AD25-9B9D27226D23}" srcOrd="0" destOrd="0" presId="urn:microsoft.com/office/officeart/2005/8/layout/hList1"/>
    <dgm:cxn modelId="{0B1A92E8-68E1-4812-9B90-5678209D1504}" type="presOf" srcId="{5D47C85A-0C56-4D6E-B499-A7644EB87ABA}" destId="{9B1A54E7-1694-43A4-95F8-E7BBE2F32AB8}" srcOrd="0" destOrd="0" presId="urn:microsoft.com/office/officeart/2005/8/layout/hList1"/>
    <dgm:cxn modelId="{A3ED5DED-07B8-4A80-B36B-4600B3D38BE3}" type="presOf" srcId="{31D87326-DC3E-4061-8E23-1360BE7CD91D}" destId="{CDF30697-F58E-4B68-A217-DD15B7320F70}" srcOrd="0" destOrd="5" presId="urn:microsoft.com/office/officeart/2005/8/layout/hList1"/>
    <dgm:cxn modelId="{04A877F6-A30D-42FB-8B41-13E1D736FDFB}" srcId="{071AED25-903C-415B-93C1-366989A8DE7E}" destId="{7B28F7C7-9C97-4740-90AB-60266280AAF1}" srcOrd="3" destOrd="0" parTransId="{AC50437B-B492-4C66-AA3F-7F533ABA3C51}" sibTransId="{19494687-A68C-4333-B58F-B3D383A8A201}"/>
    <dgm:cxn modelId="{8DE52AF7-52A4-45E3-983F-C36E4EC898AE}" srcId="{966E706E-BF2B-4584-84BF-BAF34F6B76A8}" destId="{088969D6-491E-44A7-8F93-A200DEDFF728}" srcOrd="5" destOrd="0" parTransId="{9E7A05F5-29E2-424D-AD4C-2F5C4AB708B5}" sibTransId="{32E70F55-4489-45A4-B7BC-12CC61B4DBB8}"/>
    <dgm:cxn modelId="{A3032DF7-A2B3-4F87-9F73-C4B70D7E6140}" type="presOf" srcId="{C57C1634-9DEB-4A4F-BBCA-2ADE1589CACD}" destId="{EEAD6369-B173-4375-A8CE-ACFE0A7971EB}" srcOrd="0" destOrd="0" presId="urn:microsoft.com/office/officeart/2005/8/layout/hList1"/>
    <dgm:cxn modelId="{A75926F8-1DCB-432E-8B55-12841F664F17}" type="presOf" srcId="{FD90435B-2F36-4FA7-BBED-AE61727EBAF6}" destId="{9B1A54E7-1694-43A4-95F8-E7BBE2F32AB8}" srcOrd="0" destOrd="2" presId="urn:microsoft.com/office/officeart/2005/8/layout/hList1"/>
    <dgm:cxn modelId="{2C2CE7FB-D33A-4C25-B632-E59C05C9E8F5}" type="presOf" srcId="{6D1E58B5-9861-4F09-A30F-2B8772B1EF6F}" destId="{9BF4B856-2392-4CBC-8A1A-EC3C8E0CE038}" srcOrd="0" destOrd="0" presId="urn:microsoft.com/office/officeart/2005/8/layout/hList1"/>
    <dgm:cxn modelId="{5529B5D4-4187-494B-92E3-16111685F86B}" type="presParOf" srcId="{352D1311-2245-4D43-AD25-9B9D27226D23}" destId="{2FB49882-8FB2-402A-9E04-02CEA77417D7}" srcOrd="0" destOrd="0" presId="urn:microsoft.com/office/officeart/2005/8/layout/hList1"/>
    <dgm:cxn modelId="{6F50B444-B67F-4768-A6BD-0A45F8BB009A}" type="presParOf" srcId="{2FB49882-8FB2-402A-9E04-02CEA77417D7}" destId="{15A470DB-A854-487C-AF98-3275C73BDBFD}" srcOrd="0" destOrd="0" presId="urn:microsoft.com/office/officeart/2005/8/layout/hList1"/>
    <dgm:cxn modelId="{3C37F3CC-EA09-49F5-AA59-7E4D64E06508}" type="presParOf" srcId="{2FB49882-8FB2-402A-9E04-02CEA77417D7}" destId="{9B1A54E7-1694-43A4-95F8-E7BBE2F32AB8}" srcOrd="1" destOrd="0" presId="urn:microsoft.com/office/officeart/2005/8/layout/hList1"/>
    <dgm:cxn modelId="{F4B00B18-457E-4B82-A72C-DB024417B867}" type="presParOf" srcId="{352D1311-2245-4D43-AD25-9B9D27226D23}" destId="{EC13A486-A268-4E3F-B1C8-D9CBDF4B6072}" srcOrd="1" destOrd="0" presId="urn:microsoft.com/office/officeart/2005/8/layout/hList1"/>
    <dgm:cxn modelId="{2EC1E8E3-BA7A-460A-B59D-2FB046358E2B}" type="presParOf" srcId="{352D1311-2245-4D43-AD25-9B9D27226D23}" destId="{D23D54C7-06F2-4534-A8E1-A9E28FB2079B}" srcOrd="2" destOrd="0" presId="urn:microsoft.com/office/officeart/2005/8/layout/hList1"/>
    <dgm:cxn modelId="{056861BC-04B3-4674-8918-698AAA525F8A}" type="presParOf" srcId="{D23D54C7-06F2-4534-A8E1-A9E28FB2079B}" destId="{C229F90F-B223-4C83-BA79-B369F467B38F}" srcOrd="0" destOrd="0" presId="urn:microsoft.com/office/officeart/2005/8/layout/hList1"/>
    <dgm:cxn modelId="{E66238A5-44E7-4687-8267-CD92BF1BAE9A}" type="presParOf" srcId="{D23D54C7-06F2-4534-A8E1-A9E28FB2079B}" destId="{68A700B2-AFB7-41A0-9A2A-1EDAC150AB4F}" srcOrd="1" destOrd="0" presId="urn:microsoft.com/office/officeart/2005/8/layout/hList1"/>
    <dgm:cxn modelId="{041713DE-403B-4AB7-AE7B-EFC47F88CCF0}" type="presParOf" srcId="{352D1311-2245-4D43-AD25-9B9D27226D23}" destId="{29903489-EF40-45F8-896D-2F1EA037524A}" srcOrd="3" destOrd="0" presId="urn:microsoft.com/office/officeart/2005/8/layout/hList1"/>
    <dgm:cxn modelId="{D83DDD3E-86AE-4F16-9BAD-826AB54C9633}" type="presParOf" srcId="{352D1311-2245-4D43-AD25-9B9D27226D23}" destId="{D5E10756-3A3D-4F90-B1F0-7458112D4646}" srcOrd="4" destOrd="0" presId="urn:microsoft.com/office/officeart/2005/8/layout/hList1"/>
    <dgm:cxn modelId="{09D34E04-7AE9-4CD7-BFBA-94734FFF6C71}" type="presParOf" srcId="{D5E10756-3A3D-4F90-B1F0-7458112D4646}" destId="{DF06858C-64C7-4309-94F0-7D45F6C954DE}" srcOrd="0" destOrd="0" presId="urn:microsoft.com/office/officeart/2005/8/layout/hList1"/>
    <dgm:cxn modelId="{9BF384DD-59A2-4D40-850C-783176EF5E14}" type="presParOf" srcId="{D5E10756-3A3D-4F90-B1F0-7458112D4646}" destId="{CDF30697-F58E-4B68-A217-DD15B7320F70}" srcOrd="1" destOrd="0" presId="urn:microsoft.com/office/officeart/2005/8/layout/hList1"/>
    <dgm:cxn modelId="{6482D476-1B49-4288-86B5-D1629B8CB223}" type="presParOf" srcId="{352D1311-2245-4D43-AD25-9B9D27226D23}" destId="{CD71A88A-8634-468A-9A89-8503AB6A8A10}" srcOrd="5" destOrd="0" presId="urn:microsoft.com/office/officeart/2005/8/layout/hList1"/>
    <dgm:cxn modelId="{5E13F7F5-0679-433F-B30B-58D4882663DE}" type="presParOf" srcId="{352D1311-2245-4D43-AD25-9B9D27226D23}" destId="{BE3708A8-BDB6-41E0-B1C8-B90269379C8B}" srcOrd="6" destOrd="0" presId="urn:microsoft.com/office/officeart/2005/8/layout/hList1"/>
    <dgm:cxn modelId="{D9459256-A7E6-49F8-B676-53A727E135D4}" type="presParOf" srcId="{BE3708A8-BDB6-41E0-B1C8-B90269379C8B}" destId="{F7D84529-AAC6-4462-9D28-2421CB652347}" srcOrd="0" destOrd="0" presId="urn:microsoft.com/office/officeart/2005/8/layout/hList1"/>
    <dgm:cxn modelId="{D69A0BFD-EF4C-44F9-9297-4175974C4DA8}" type="presParOf" srcId="{BE3708A8-BDB6-41E0-B1C8-B90269379C8B}" destId="{55DA02F3-9A03-444D-A448-42ED1E0ED44D}" srcOrd="1" destOrd="0" presId="urn:microsoft.com/office/officeart/2005/8/layout/hList1"/>
    <dgm:cxn modelId="{75E638D7-6B87-4D37-86C4-6C956B8584A1}" type="presParOf" srcId="{352D1311-2245-4D43-AD25-9B9D27226D23}" destId="{7D1E033A-258C-4CA6-9808-8FE8801B5725}" srcOrd="7" destOrd="0" presId="urn:microsoft.com/office/officeart/2005/8/layout/hList1"/>
    <dgm:cxn modelId="{5F80DF35-6E6A-45C6-99EA-A87C730D1F05}" type="presParOf" srcId="{352D1311-2245-4D43-AD25-9B9D27226D23}" destId="{C12C03B5-59B9-4C53-B9AB-9F1F6BF5477F}" srcOrd="8" destOrd="0" presId="urn:microsoft.com/office/officeart/2005/8/layout/hList1"/>
    <dgm:cxn modelId="{8F888701-FB06-4582-8D5E-3FAED9CD8B3D}" type="presParOf" srcId="{C12C03B5-59B9-4C53-B9AB-9F1F6BF5477F}" destId="{9BF4B856-2392-4CBC-8A1A-EC3C8E0CE038}" srcOrd="0" destOrd="0" presId="urn:microsoft.com/office/officeart/2005/8/layout/hList1"/>
    <dgm:cxn modelId="{209DB99D-CD72-4A41-B48E-BAF5D82184BD}" type="presParOf" srcId="{C12C03B5-59B9-4C53-B9AB-9F1F6BF5477F}" destId="{EEAD6369-B173-4375-A8CE-ACFE0A7971E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FA3AC4-D0D6-4E22-9544-29BC3DB85039}" type="doc">
      <dgm:prSet loTypeId="urn:microsoft.com/office/officeart/2005/8/layout/hierarchy6" loCatId="hierarchy" qsTypeId="urn:microsoft.com/office/officeart/2005/8/quickstyle/simple2" qsCatId="simple" csTypeId="urn:microsoft.com/office/officeart/2005/8/colors/accent2_1" csCatId="accent2" phldr="1"/>
      <dgm:spPr/>
      <dgm:t>
        <a:bodyPr/>
        <a:lstStyle/>
        <a:p>
          <a:endParaRPr lang="de-DE"/>
        </a:p>
      </dgm:t>
    </dgm:pt>
    <dgm:pt modelId="{6EC0FC62-DD78-44AB-AEB5-60FC682A321B}">
      <dgm:prSet phldrT="[Text]" custT="1"/>
      <dgm:spPr/>
      <dgm:t>
        <a:bodyPr/>
        <a:lstStyle/>
        <a:p>
          <a:pPr>
            <a:lnSpc>
              <a:spcPct val="100000"/>
            </a:lnSpc>
            <a:spcAft>
              <a:spcPts val="0"/>
            </a:spcAft>
          </a:pPr>
          <a:r>
            <a:rPr lang="de-DE" sz="1800" dirty="0" err="1"/>
            <a:t>Macro</a:t>
          </a:r>
          <a:r>
            <a:rPr lang="de-DE" sz="1800" dirty="0"/>
            <a:t> </a:t>
          </a:r>
          <a:r>
            <a:rPr lang="de-DE" sz="1800" dirty="0" err="1"/>
            <a:t>context</a:t>
          </a:r>
          <a:r>
            <a:rPr lang="de-DE" sz="1800" dirty="0"/>
            <a:t> </a:t>
          </a:r>
        </a:p>
        <a:p>
          <a:pPr>
            <a:lnSpc>
              <a:spcPct val="100000"/>
            </a:lnSpc>
            <a:spcAft>
              <a:spcPts val="0"/>
            </a:spcAft>
          </a:pPr>
          <a:r>
            <a:rPr lang="de-DE" sz="1800" dirty="0"/>
            <a:t>(CW </a:t>
          </a:r>
          <a:r>
            <a:rPr lang="de-DE" sz="1800" dirty="0" err="1"/>
            <a:t>history</a:t>
          </a:r>
          <a:r>
            <a:rPr lang="de-DE" sz="1800" dirty="0"/>
            <a:t>, </a:t>
          </a:r>
          <a:r>
            <a:rPr lang="de-DE" sz="1800" dirty="0" err="1"/>
            <a:t>policies</a:t>
          </a:r>
          <a:r>
            <a:rPr lang="de-DE" sz="1800" dirty="0"/>
            <a:t>, etc.)</a:t>
          </a:r>
        </a:p>
      </dgm:t>
    </dgm:pt>
    <dgm:pt modelId="{311063FD-96C7-4670-A626-352521BD9A51}" type="parTrans" cxnId="{25A2C06D-2963-4E30-A112-4F056AAD68F7}">
      <dgm:prSet/>
      <dgm:spPr/>
      <dgm:t>
        <a:bodyPr/>
        <a:lstStyle/>
        <a:p>
          <a:endParaRPr lang="de-DE"/>
        </a:p>
      </dgm:t>
    </dgm:pt>
    <dgm:pt modelId="{83B0FE69-D838-484D-BF6C-072472CBC38E}" type="sibTrans" cxnId="{25A2C06D-2963-4E30-A112-4F056AAD68F7}">
      <dgm:prSet/>
      <dgm:spPr/>
      <dgm:t>
        <a:bodyPr/>
        <a:lstStyle/>
        <a:p>
          <a:endParaRPr lang="de-DE"/>
        </a:p>
      </dgm:t>
    </dgm:pt>
    <dgm:pt modelId="{D53C10C2-4159-40CF-B72C-1224DD63517B}">
      <dgm:prSet phldrT="[Text]" custT="1"/>
      <dgm:spPr/>
      <dgm:t>
        <a:bodyPr/>
        <a:lstStyle/>
        <a:p>
          <a:pPr>
            <a:lnSpc>
              <a:spcPct val="100000"/>
            </a:lnSpc>
          </a:pPr>
          <a:r>
            <a:rPr lang="de-DE" sz="1800" dirty="0"/>
            <a:t>RC </a:t>
          </a:r>
          <a:r>
            <a:rPr lang="de-DE" sz="1800" dirty="0" err="1"/>
            <a:t>system</a:t>
          </a:r>
          <a:r>
            <a:rPr lang="de-DE" sz="1800" dirty="0"/>
            <a:t> </a:t>
          </a:r>
          <a:r>
            <a:rPr lang="de-DE" sz="1800" dirty="0" err="1"/>
            <a:t>and</a:t>
          </a:r>
          <a:r>
            <a:rPr lang="de-DE" sz="1800" dirty="0"/>
            <a:t> </a:t>
          </a:r>
          <a:r>
            <a:rPr lang="de-DE" sz="1800" dirty="0" err="1"/>
            <a:t>program</a:t>
          </a:r>
          <a:r>
            <a:rPr lang="de-DE" sz="1800" dirty="0"/>
            <a:t> </a:t>
          </a:r>
          <a:r>
            <a:rPr lang="de-DE" sz="1800" dirty="0" err="1"/>
            <a:t>features</a:t>
          </a:r>
          <a:endParaRPr lang="de-DE" sz="1800" dirty="0"/>
        </a:p>
      </dgm:t>
    </dgm:pt>
    <dgm:pt modelId="{A17555CD-6874-49D2-B5DA-093AE3B9387F}" type="parTrans" cxnId="{7863E942-7D1C-4A33-A2F4-3FF0596C8864}">
      <dgm:prSet/>
      <dgm:spPr/>
      <dgm:t>
        <a:bodyPr/>
        <a:lstStyle/>
        <a:p>
          <a:endParaRPr lang="de-DE"/>
        </a:p>
      </dgm:t>
    </dgm:pt>
    <dgm:pt modelId="{0E014F35-E51B-4EAA-A0F2-C1989963175D}" type="sibTrans" cxnId="{7863E942-7D1C-4A33-A2F4-3FF0596C8864}">
      <dgm:prSet/>
      <dgm:spPr/>
      <dgm:t>
        <a:bodyPr/>
        <a:lstStyle/>
        <a:p>
          <a:endParaRPr lang="de-DE"/>
        </a:p>
      </dgm:t>
    </dgm:pt>
    <dgm:pt modelId="{8CEACEBB-52BB-4849-A569-C4F2A900D827}">
      <dgm:prSet phldrT="[Text]" custT="1"/>
      <dgm:spPr/>
      <dgm:t>
        <a:bodyPr/>
        <a:lstStyle/>
        <a:p>
          <a:r>
            <a:rPr lang="en-US" sz="1500" dirty="0"/>
            <a:t># of youth in OOHC</a:t>
          </a:r>
        </a:p>
        <a:p>
          <a:r>
            <a:rPr lang="en-US" sz="1500" dirty="0"/>
            <a:t>RC utilization rate</a:t>
          </a:r>
        </a:p>
        <a:p>
          <a:r>
            <a:rPr lang="en-US" sz="1500" dirty="0"/>
            <a:t># and types of programs</a:t>
          </a:r>
        </a:p>
        <a:p>
          <a:r>
            <a:rPr lang="en-US" sz="1500" dirty="0"/>
            <a:t>Average number of youth in programs</a:t>
          </a:r>
        </a:p>
        <a:p>
          <a:r>
            <a:rPr lang="en-US" sz="1500" dirty="0"/>
            <a:t>Auspices(private/public)</a:t>
          </a:r>
        </a:p>
        <a:p>
          <a:r>
            <a:rPr lang="en-US" sz="1500" dirty="0"/>
            <a:t>Primary RC models </a:t>
          </a:r>
        </a:p>
        <a:p>
          <a:r>
            <a:rPr lang="en-US" sz="1500" dirty="0" err="1"/>
            <a:t>Careleaver</a:t>
          </a:r>
          <a:r>
            <a:rPr lang="en-US" sz="1500" dirty="0"/>
            <a:t> &amp; aftercare services</a:t>
          </a:r>
        </a:p>
        <a:p>
          <a:r>
            <a:rPr lang="en-US" sz="1500" dirty="0"/>
            <a:t>Parent/family services</a:t>
          </a:r>
        </a:p>
        <a:p>
          <a:r>
            <a:rPr lang="en-US" sz="1500" dirty="0"/>
            <a:t>Cost per night</a:t>
          </a:r>
        </a:p>
        <a:p>
          <a:r>
            <a:rPr lang="en-US" sz="1500" dirty="0"/>
            <a:t>Quality standards</a:t>
          </a:r>
        </a:p>
        <a:p>
          <a:r>
            <a:rPr lang="en-US" sz="1500" dirty="0"/>
            <a:t>Major current issues</a:t>
          </a:r>
          <a:endParaRPr lang="de-DE" sz="1500" dirty="0"/>
        </a:p>
      </dgm:t>
    </dgm:pt>
    <dgm:pt modelId="{9C458081-04FC-4C2B-A6D8-A3B331F298DA}" type="parTrans" cxnId="{B045C986-12AE-46C8-A513-402DFF54A998}">
      <dgm:prSet/>
      <dgm:spPr/>
      <dgm:t>
        <a:bodyPr/>
        <a:lstStyle/>
        <a:p>
          <a:endParaRPr lang="de-DE"/>
        </a:p>
      </dgm:t>
    </dgm:pt>
    <dgm:pt modelId="{A5B573BE-34BC-4DC6-890B-81654746AA48}" type="sibTrans" cxnId="{B045C986-12AE-46C8-A513-402DFF54A998}">
      <dgm:prSet/>
      <dgm:spPr/>
      <dgm:t>
        <a:bodyPr/>
        <a:lstStyle/>
        <a:p>
          <a:endParaRPr lang="de-DE"/>
        </a:p>
      </dgm:t>
    </dgm:pt>
    <dgm:pt modelId="{34198599-EBC9-4573-942E-A780234D4D57}">
      <dgm:prSet phldrT="[Text]" custT="1"/>
      <dgm:spPr/>
      <dgm:t>
        <a:bodyPr/>
        <a:lstStyle/>
        <a:p>
          <a:pPr>
            <a:lnSpc>
              <a:spcPct val="100000"/>
            </a:lnSpc>
          </a:pPr>
          <a:r>
            <a:rPr lang="de-DE" sz="1800" dirty="0"/>
            <a:t>RC </a:t>
          </a:r>
          <a:r>
            <a:rPr lang="de-DE" sz="1800" dirty="0" err="1"/>
            <a:t>training</a:t>
          </a:r>
          <a:r>
            <a:rPr lang="de-DE" sz="1800" dirty="0"/>
            <a:t> </a:t>
          </a:r>
          <a:r>
            <a:rPr lang="de-DE" sz="1800" dirty="0" err="1"/>
            <a:t>and</a:t>
          </a:r>
          <a:r>
            <a:rPr lang="de-DE" sz="1800" dirty="0"/>
            <a:t> </a:t>
          </a:r>
          <a:r>
            <a:rPr lang="de-DE" sz="1800" dirty="0" err="1"/>
            <a:t>personnel</a:t>
          </a:r>
          <a:endParaRPr lang="de-DE" sz="1800" dirty="0"/>
        </a:p>
      </dgm:t>
    </dgm:pt>
    <dgm:pt modelId="{02B28A5A-6BCD-409F-AB0C-1C731DA4CBF1}" type="parTrans" cxnId="{320A0BB8-2EC0-4F0E-B330-4DF0CDBA111D}">
      <dgm:prSet/>
      <dgm:spPr/>
      <dgm:t>
        <a:bodyPr/>
        <a:lstStyle/>
        <a:p>
          <a:endParaRPr lang="de-DE"/>
        </a:p>
      </dgm:t>
    </dgm:pt>
    <dgm:pt modelId="{2570C6DA-3EE5-4906-9F3D-1F972C0FE955}" type="sibTrans" cxnId="{320A0BB8-2EC0-4F0E-B330-4DF0CDBA111D}">
      <dgm:prSet/>
      <dgm:spPr/>
      <dgm:t>
        <a:bodyPr/>
        <a:lstStyle/>
        <a:p>
          <a:endParaRPr lang="de-DE"/>
        </a:p>
      </dgm:t>
    </dgm:pt>
    <dgm:pt modelId="{ECC0D61A-014F-4FA1-A0A7-54075E3C16AF}">
      <dgm:prSet phldrT="[Text]" custT="1"/>
      <dgm:spPr/>
      <dgm:t>
        <a:bodyPr/>
        <a:lstStyle/>
        <a:p>
          <a:r>
            <a:rPr lang="en-US" sz="1600" dirty="0"/>
            <a:t>Required education/degree</a:t>
          </a:r>
        </a:p>
        <a:p>
          <a:r>
            <a:rPr lang="en-US" sz="1600" dirty="0"/>
            <a:t>Length of training</a:t>
          </a:r>
        </a:p>
        <a:p>
          <a:r>
            <a:rPr lang="en-US" sz="1600" dirty="0"/>
            <a:t>Curriculum content on RC</a:t>
          </a:r>
        </a:p>
        <a:p>
          <a:r>
            <a:rPr lang="en-US" sz="1600" dirty="0"/>
            <a:t>Worker-youth ratio</a:t>
          </a:r>
        </a:p>
        <a:p>
          <a:r>
            <a:rPr lang="en-US" sz="1600" dirty="0"/>
            <a:t>Frequency of case reports</a:t>
          </a:r>
        </a:p>
        <a:p>
          <a:r>
            <a:rPr lang="en-US" sz="1600" dirty="0"/>
            <a:t>Salary in relation to national average</a:t>
          </a:r>
          <a:endParaRPr lang="de-DE" sz="1600" dirty="0"/>
        </a:p>
      </dgm:t>
    </dgm:pt>
    <dgm:pt modelId="{CA719F43-143F-4A84-BEAE-087B5067E9E8}" type="parTrans" cxnId="{8927B319-2D17-4089-9C93-03BE1B6D68B6}">
      <dgm:prSet/>
      <dgm:spPr/>
      <dgm:t>
        <a:bodyPr/>
        <a:lstStyle/>
        <a:p>
          <a:endParaRPr lang="de-DE"/>
        </a:p>
      </dgm:t>
    </dgm:pt>
    <dgm:pt modelId="{4E91F4AD-5393-4BAA-81DB-6398AEAA9667}" type="sibTrans" cxnId="{8927B319-2D17-4089-9C93-03BE1B6D68B6}">
      <dgm:prSet/>
      <dgm:spPr/>
      <dgm:t>
        <a:bodyPr/>
        <a:lstStyle/>
        <a:p>
          <a:endParaRPr lang="de-DE"/>
        </a:p>
      </dgm:t>
    </dgm:pt>
    <dgm:pt modelId="{1CF5A236-C887-4B09-B12C-16A1F8CC496B}">
      <dgm:prSet phldrT="[Text]" custT="1"/>
      <dgm:spPr>
        <a:effectLst>
          <a:outerShdw blurRad="50800" dist="38100" dir="2700000" algn="tl" rotWithShape="0">
            <a:prstClr val="black">
              <a:alpha val="40000"/>
            </a:prstClr>
          </a:outerShdw>
        </a:effectLst>
      </dgm:spPr>
      <dgm:t>
        <a:bodyPr/>
        <a:lstStyle/>
        <a:p>
          <a:r>
            <a:rPr lang="de-DE" sz="2400" dirty="0"/>
            <a:t>CONTEXT</a:t>
          </a:r>
        </a:p>
      </dgm:t>
    </dgm:pt>
    <dgm:pt modelId="{92E28593-5797-4443-A970-6BBBC34694F1}" type="parTrans" cxnId="{A2501928-5435-4774-9BDC-A2DFF1A6DAC8}">
      <dgm:prSet/>
      <dgm:spPr/>
      <dgm:t>
        <a:bodyPr/>
        <a:lstStyle/>
        <a:p>
          <a:endParaRPr lang="de-DE"/>
        </a:p>
      </dgm:t>
    </dgm:pt>
    <dgm:pt modelId="{01C60EE1-1089-4402-8359-B92C986CDF0B}" type="sibTrans" cxnId="{A2501928-5435-4774-9BDC-A2DFF1A6DAC8}">
      <dgm:prSet/>
      <dgm:spPr/>
      <dgm:t>
        <a:bodyPr/>
        <a:lstStyle/>
        <a:p>
          <a:endParaRPr lang="de-DE"/>
        </a:p>
      </dgm:t>
    </dgm:pt>
    <dgm:pt modelId="{C2AD77C9-BB55-4CF5-AA67-11C1B3032042}">
      <dgm:prSet phldrT="[Text]" custT="1"/>
      <dgm:spPr>
        <a:effectLst>
          <a:outerShdw blurRad="50800" dist="38100" dir="2700000" algn="tl" rotWithShape="0">
            <a:prstClr val="black">
              <a:alpha val="40000"/>
            </a:prstClr>
          </a:outerShdw>
        </a:effectLst>
      </dgm:spPr>
      <dgm:t>
        <a:bodyPr/>
        <a:lstStyle/>
        <a:p>
          <a:r>
            <a:rPr lang="de-DE" sz="2400" dirty="0"/>
            <a:t>UNITS OF ANALYSIS</a:t>
          </a:r>
        </a:p>
      </dgm:t>
    </dgm:pt>
    <dgm:pt modelId="{205E6F85-C266-4AC2-A1F0-0D309080BEB4}" type="parTrans" cxnId="{F4C2E41A-FD51-4511-87BA-B564DD5D03AA}">
      <dgm:prSet/>
      <dgm:spPr/>
      <dgm:t>
        <a:bodyPr/>
        <a:lstStyle/>
        <a:p>
          <a:endParaRPr lang="de-DE"/>
        </a:p>
      </dgm:t>
    </dgm:pt>
    <dgm:pt modelId="{5592A1D2-B1BA-4A24-9843-14917523E5AB}" type="sibTrans" cxnId="{F4C2E41A-FD51-4511-87BA-B564DD5D03AA}">
      <dgm:prSet/>
      <dgm:spPr/>
      <dgm:t>
        <a:bodyPr/>
        <a:lstStyle/>
        <a:p>
          <a:endParaRPr lang="de-DE"/>
        </a:p>
      </dgm:t>
    </dgm:pt>
    <dgm:pt modelId="{F9B7014D-8A51-497B-AC5B-6605593C80C3}">
      <dgm:prSet phldrT="[Text]" custT="1"/>
      <dgm:spPr>
        <a:effectLst>
          <a:outerShdw blurRad="50800" dist="38100" dir="2700000" algn="tl" rotWithShape="0">
            <a:prstClr val="black">
              <a:alpha val="40000"/>
            </a:prstClr>
          </a:outerShdw>
        </a:effectLst>
      </dgm:spPr>
      <dgm:t>
        <a:bodyPr/>
        <a:lstStyle/>
        <a:p>
          <a:r>
            <a:rPr lang="de-DE" sz="2400" dirty="0"/>
            <a:t>VARIABLES</a:t>
          </a:r>
        </a:p>
      </dgm:t>
    </dgm:pt>
    <dgm:pt modelId="{8F551580-84CE-4F7C-BA65-60B81FB8E5ED}" type="parTrans" cxnId="{6DA55D24-3C19-4170-BB11-3B62530CF0D9}">
      <dgm:prSet/>
      <dgm:spPr/>
      <dgm:t>
        <a:bodyPr/>
        <a:lstStyle/>
        <a:p>
          <a:endParaRPr lang="de-DE"/>
        </a:p>
      </dgm:t>
    </dgm:pt>
    <dgm:pt modelId="{3E5F698E-6ADB-4D01-ABA4-7C59928306A2}" type="sibTrans" cxnId="{6DA55D24-3C19-4170-BB11-3B62530CF0D9}">
      <dgm:prSet/>
      <dgm:spPr/>
      <dgm:t>
        <a:bodyPr/>
        <a:lstStyle/>
        <a:p>
          <a:endParaRPr lang="de-DE"/>
        </a:p>
      </dgm:t>
    </dgm:pt>
    <dgm:pt modelId="{B929603F-945D-420E-8168-39353E475EFD}">
      <dgm:prSet custT="1"/>
      <dgm:spPr/>
      <dgm:t>
        <a:bodyPr/>
        <a:lstStyle/>
        <a:p>
          <a:pPr>
            <a:lnSpc>
              <a:spcPct val="100000"/>
            </a:lnSpc>
            <a:spcAft>
              <a:spcPts val="0"/>
            </a:spcAft>
          </a:pPr>
          <a:r>
            <a:rPr lang="de-DE" sz="1800" dirty="0"/>
            <a:t>Characteristics </a:t>
          </a:r>
        </a:p>
        <a:p>
          <a:pPr>
            <a:lnSpc>
              <a:spcPct val="100000"/>
            </a:lnSpc>
            <a:spcAft>
              <a:spcPts val="0"/>
            </a:spcAft>
          </a:pPr>
          <a:r>
            <a:rPr lang="de-DE" sz="1800" dirty="0"/>
            <a:t>of youth</a:t>
          </a:r>
        </a:p>
      </dgm:t>
    </dgm:pt>
    <dgm:pt modelId="{57F800FA-A7F0-4772-8E22-CF48DBA04585}" type="parTrans" cxnId="{C2F77F23-544A-4B2A-8BF2-D8B58308BAFB}">
      <dgm:prSet/>
      <dgm:spPr/>
      <dgm:t>
        <a:bodyPr/>
        <a:lstStyle/>
        <a:p>
          <a:endParaRPr lang="de-DE"/>
        </a:p>
      </dgm:t>
    </dgm:pt>
    <dgm:pt modelId="{F3F80E8B-8AFA-4436-8BC1-3BC3C127786B}" type="sibTrans" cxnId="{C2F77F23-544A-4B2A-8BF2-D8B58308BAFB}">
      <dgm:prSet/>
      <dgm:spPr/>
      <dgm:t>
        <a:bodyPr/>
        <a:lstStyle/>
        <a:p>
          <a:endParaRPr lang="de-DE"/>
        </a:p>
      </dgm:t>
    </dgm:pt>
    <dgm:pt modelId="{1DAC1839-691D-4302-9287-19F52B265F0A}">
      <dgm:prSet custT="1"/>
      <dgm:spPr/>
      <dgm:t>
        <a:bodyPr/>
        <a:lstStyle/>
        <a:p>
          <a:r>
            <a:rPr lang="de-DE" sz="1600" dirty="0"/>
            <a:t>Gender </a:t>
          </a:r>
          <a:r>
            <a:rPr lang="de-DE" sz="1600" dirty="0" err="1"/>
            <a:t>ratio</a:t>
          </a:r>
          <a:endParaRPr lang="de-DE" sz="1600" dirty="0"/>
        </a:p>
        <a:p>
          <a:r>
            <a:rPr lang="en-US" sz="1600" dirty="0"/>
            <a:t>Age categories</a:t>
          </a:r>
        </a:p>
        <a:p>
          <a:r>
            <a:rPr lang="en-US" sz="1600" dirty="0"/>
            <a:t>Average age at entry</a:t>
          </a:r>
        </a:p>
        <a:p>
          <a:r>
            <a:rPr lang="en-US" sz="1600" dirty="0"/>
            <a:t>% of youth with migration background</a:t>
          </a:r>
        </a:p>
        <a:p>
          <a:r>
            <a:rPr lang="en-US" sz="1600" dirty="0"/>
            <a:t>Number of UMRs</a:t>
          </a:r>
        </a:p>
        <a:p>
          <a:r>
            <a:rPr lang="en-US" sz="1600" dirty="0"/>
            <a:t>Rate of MH problems</a:t>
          </a:r>
        </a:p>
        <a:p>
          <a:r>
            <a:rPr lang="en-US" sz="1600" dirty="0"/>
            <a:t>% of single-parent families</a:t>
          </a:r>
        </a:p>
        <a:p>
          <a:r>
            <a:rPr lang="en-US" sz="1600" dirty="0"/>
            <a:t>Average length of stay</a:t>
          </a:r>
        </a:p>
        <a:p>
          <a:r>
            <a:rPr lang="en-US" sz="1600" dirty="0"/>
            <a:t>Primary reason for entry into RC</a:t>
          </a:r>
          <a:endParaRPr lang="de-DE" sz="1600" dirty="0"/>
        </a:p>
        <a:p>
          <a:endParaRPr lang="de-DE" sz="1700" dirty="0"/>
        </a:p>
      </dgm:t>
    </dgm:pt>
    <dgm:pt modelId="{954B4293-1191-4FEF-B4AA-DBAEFB05A2A9}" type="parTrans" cxnId="{E7155E35-8716-46E2-929E-3D7AC5308AD7}">
      <dgm:prSet/>
      <dgm:spPr/>
      <dgm:t>
        <a:bodyPr/>
        <a:lstStyle/>
        <a:p>
          <a:endParaRPr lang="de-DE"/>
        </a:p>
      </dgm:t>
    </dgm:pt>
    <dgm:pt modelId="{CA11EFAC-2603-4E32-83B2-66A6E242C12B}" type="sibTrans" cxnId="{E7155E35-8716-46E2-929E-3D7AC5308AD7}">
      <dgm:prSet/>
      <dgm:spPr/>
      <dgm:t>
        <a:bodyPr/>
        <a:lstStyle/>
        <a:p>
          <a:endParaRPr lang="de-DE"/>
        </a:p>
      </dgm:t>
    </dgm:pt>
    <dgm:pt modelId="{01238C7F-6F55-49E3-A0C3-6BD6AD5E30C3}" type="pres">
      <dgm:prSet presAssocID="{DFFA3AC4-D0D6-4E22-9544-29BC3DB85039}" presName="mainComposite" presStyleCnt="0">
        <dgm:presLayoutVars>
          <dgm:chPref val="1"/>
          <dgm:dir/>
          <dgm:animOne val="branch"/>
          <dgm:animLvl val="lvl"/>
          <dgm:resizeHandles val="exact"/>
        </dgm:presLayoutVars>
      </dgm:prSet>
      <dgm:spPr/>
    </dgm:pt>
    <dgm:pt modelId="{61A214F0-36C1-4C05-BD8D-9CFBD766E78A}" type="pres">
      <dgm:prSet presAssocID="{DFFA3AC4-D0D6-4E22-9544-29BC3DB85039}" presName="hierFlow" presStyleCnt="0"/>
      <dgm:spPr/>
    </dgm:pt>
    <dgm:pt modelId="{F785637B-1BEC-4B71-B538-8F2CC8133DBC}" type="pres">
      <dgm:prSet presAssocID="{DFFA3AC4-D0D6-4E22-9544-29BC3DB85039}" presName="firstBuf" presStyleCnt="0"/>
      <dgm:spPr/>
    </dgm:pt>
    <dgm:pt modelId="{A57C1EB4-EEB4-464E-9B56-47B2DDEA1CFC}" type="pres">
      <dgm:prSet presAssocID="{DFFA3AC4-D0D6-4E22-9544-29BC3DB85039}" presName="hierChild1" presStyleCnt="0">
        <dgm:presLayoutVars>
          <dgm:chPref val="1"/>
          <dgm:animOne val="branch"/>
          <dgm:animLvl val="lvl"/>
        </dgm:presLayoutVars>
      </dgm:prSet>
      <dgm:spPr/>
    </dgm:pt>
    <dgm:pt modelId="{B63A170B-58F4-48E7-851B-32372A902B8F}" type="pres">
      <dgm:prSet presAssocID="{6EC0FC62-DD78-44AB-AEB5-60FC682A321B}" presName="Name14" presStyleCnt="0"/>
      <dgm:spPr/>
    </dgm:pt>
    <dgm:pt modelId="{B61135E2-D573-46F2-B49D-B197B4F9352A}" type="pres">
      <dgm:prSet presAssocID="{6EC0FC62-DD78-44AB-AEB5-60FC682A321B}" presName="level1Shape" presStyleLbl="node0" presStyleIdx="0" presStyleCnt="1" custScaleX="249481">
        <dgm:presLayoutVars>
          <dgm:chPref val="3"/>
        </dgm:presLayoutVars>
      </dgm:prSet>
      <dgm:spPr/>
    </dgm:pt>
    <dgm:pt modelId="{0E92F9AC-6B9E-42F4-ABBB-E58DFD1C9D5E}" type="pres">
      <dgm:prSet presAssocID="{6EC0FC62-DD78-44AB-AEB5-60FC682A321B}" presName="hierChild2" presStyleCnt="0"/>
      <dgm:spPr/>
    </dgm:pt>
    <dgm:pt modelId="{D12B84FE-4286-4E63-A99F-3C5ED064F220}" type="pres">
      <dgm:prSet presAssocID="{A17555CD-6874-49D2-B5DA-093AE3B9387F}" presName="Name19" presStyleLbl="parChTrans1D2" presStyleIdx="0" presStyleCnt="3"/>
      <dgm:spPr/>
    </dgm:pt>
    <dgm:pt modelId="{E36EC27B-3BB5-436F-AF39-7B72AF1A3BD0}" type="pres">
      <dgm:prSet presAssocID="{D53C10C2-4159-40CF-B72C-1224DD63517B}" presName="Name21" presStyleCnt="0"/>
      <dgm:spPr/>
    </dgm:pt>
    <dgm:pt modelId="{C4C378C9-B3D5-4598-BEBD-83C633EC733D}" type="pres">
      <dgm:prSet presAssocID="{D53C10C2-4159-40CF-B72C-1224DD63517B}" presName="level2Shape" presStyleLbl="node2" presStyleIdx="0" presStyleCnt="3" custScaleX="187110"/>
      <dgm:spPr/>
    </dgm:pt>
    <dgm:pt modelId="{7C41192F-10F2-4B36-AAC0-B786419688FE}" type="pres">
      <dgm:prSet presAssocID="{D53C10C2-4159-40CF-B72C-1224DD63517B}" presName="hierChild3" presStyleCnt="0"/>
      <dgm:spPr/>
    </dgm:pt>
    <dgm:pt modelId="{1E968E35-290F-46CE-9315-BE26850E5CC3}" type="pres">
      <dgm:prSet presAssocID="{9C458081-04FC-4C2B-A6D8-A3B331F298DA}" presName="Name19" presStyleLbl="parChTrans1D3" presStyleIdx="0" presStyleCnt="3"/>
      <dgm:spPr/>
    </dgm:pt>
    <dgm:pt modelId="{D612A411-2C9D-4B49-A956-D645E88AD6C1}" type="pres">
      <dgm:prSet presAssocID="{8CEACEBB-52BB-4849-A569-C4F2A900D827}" presName="Name21" presStyleCnt="0"/>
      <dgm:spPr/>
    </dgm:pt>
    <dgm:pt modelId="{8A67F5D1-E6DA-4369-AE8A-93ACD76A65F4}" type="pres">
      <dgm:prSet presAssocID="{8CEACEBB-52BB-4849-A569-C4F2A900D827}" presName="level2Shape" presStyleLbl="node3" presStyleIdx="0" presStyleCnt="3" custScaleX="189989" custScaleY="484472"/>
      <dgm:spPr/>
    </dgm:pt>
    <dgm:pt modelId="{621B7BE3-ADAF-4B35-93CD-8D5D19D9FD1D}" type="pres">
      <dgm:prSet presAssocID="{8CEACEBB-52BB-4849-A569-C4F2A900D827}" presName="hierChild3" presStyleCnt="0"/>
      <dgm:spPr/>
    </dgm:pt>
    <dgm:pt modelId="{ADF9E05D-4E25-4AB6-A281-09F77809162F}" type="pres">
      <dgm:prSet presAssocID="{02B28A5A-6BCD-409F-AB0C-1C731DA4CBF1}" presName="Name19" presStyleLbl="parChTrans1D2" presStyleIdx="1" presStyleCnt="3"/>
      <dgm:spPr/>
    </dgm:pt>
    <dgm:pt modelId="{F19355EB-C301-4AD5-977B-576CCCFD2D57}" type="pres">
      <dgm:prSet presAssocID="{34198599-EBC9-4573-942E-A780234D4D57}" presName="Name21" presStyleCnt="0"/>
      <dgm:spPr/>
    </dgm:pt>
    <dgm:pt modelId="{8FD3B826-3D5F-44C1-AA8F-C3672FF489E0}" type="pres">
      <dgm:prSet presAssocID="{34198599-EBC9-4573-942E-A780234D4D57}" presName="level2Shape" presStyleLbl="node2" presStyleIdx="1" presStyleCnt="3" custScaleX="187110"/>
      <dgm:spPr/>
    </dgm:pt>
    <dgm:pt modelId="{EFCD890D-CB16-4F75-A135-15ED4C51E69A}" type="pres">
      <dgm:prSet presAssocID="{34198599-EBC9-4573-942E-A780234D4D57}" presName="hierChild3" presStyleCnt="0"/>
      <dgm:spPr/>
    </dgm:pt>
    <dgm:pt modelId="{5E57928A-4901-412F-920F-970F31049877}" type="pres">
      <dgm:prSet presAssocID="{CA719F43-143F-4A84-BEAE-087B5067E9E8}" presName="Name19" presStyleLbl="parChTrans1D3" presStyleIdx="1" presStyleCnt="3"/>
      <dgm:spPr/>
    </dgm:pt>
    <dgm:pt modelId="{74CF030B-C4E8-4973-888F-B2866265C322}" type="pres">
      <dgm:prSet presAssocID="{ECC0D61A-014F-4FA1-A0A7-54075E3C16AF}" presName="Name21" presStyleCnt="0"/>
      <dgm:spPr/>
    </dgm:pt>
    <dgm:pt modelId="{C22EB791-F7EE-4CA8-A6D9-758AAD315ACC}" type="pres">
      <dgm:prSet presAssocID="{ECC0D61A-014F-4FA1-A0A7-54075E3C16AF}" presName="level2Shape" presStyleLbl="node3" presStyleIdx="1" presStyleCnt="3" custScaleX="189989" custScaleY="484472"/>
      <dgm:spPr/>
    </dgm:pt>
    <dgm:pt modelId="{F165B93A-EE27-4C01-83A6-9508979D4339}" type="pres">
      <dgm:prSet presAssocID="{ECC0D61A-014F-4FA1-A0A7-54075E3C16AF}" presName="hierChild3" presStyleCnt="0"/>
      <dgm:spPr/>
    </dgm:pt>
    <dgm:pt modelId="{5D21B7AB-2456-4ED7-9F18-A9635452C759}" type="pres">
      <dgm:prSet presAssocID="{57F800FA-A7F0-4772-8E22-CF48DBA04585}" presName="Name19" presStyleLbl="parChTrans1D2" presStyleIdx="2" presStyleCnt="3"/>
      <dgm:spPr/>
    </dgm:pt>
    <dgm:pt modelId="{E42DE5E7-F5A2-4FE9-818C-1D5C87AA035A}" type="pres">
      <dgm:prSet presAssocID="{B929603F-945D-420E-8168-39353E475EFD}" presName="Name21" presStyleCnt="0"/>
      <dgm:spPr/>
    </dgm:pt>
    <dgm:pt modelId="{1324137F-00C6-45BB-950B-22FFFA162D54}" type="pres">
      <dgm:prSet presAssocID="{B929603F-945D-420E-8168-39353E475EFD}" presName="level2Shape" presStyleLbl="node2" presStyleIdx="2" presStyleCnt="3" custScaleX="187110"/>
      <dgm:spPr/>
    </dgm:pt>
    <dgm:pt modelId="{D1F605D4-0C93-4824-A30C-86C936733A2A}" type="pres">
      <dgm:prSet presAssocID="{B929603F-945D-420E-8168-39353E475EFD}" presName="hierChild3" presStyleCnt="0"/>
      <dgm:spPr/>
    </dgm:pt>
    <dgm:pt modelId="{A1A58C4B-2851-48B7-8C97-6E1133CA08B8}" type="pres">
      <dgm:prSet presAssocID="{954B4293-1191-4FEF-B4AA-DBAEFB05A2A9}" presName="Name19" presStyleLbl="parChTrans1D3" presStyleIdx="2" presStyleCnt="3"/>
      <dgm:spPr/>
    </dgm:pt>
    <dgm:pt modelId="{51D7CAFE-28BD-43D4-AC91-617D8629D2B6}" type="pres">
      <dgm:prSet presAssocID="{1DAC1839-691D-4302-9287-19F52B265F0A}" presName="Name21" presStyleCnt="0"/>
      <dgm:spPr/>
    </dgm:pt>
    <dgm:pt modelId="{49E8D864-A911-4BDE-A33A-D212F442492A}" type="pres">
      <dgm:prSet presAssocID="{1DAC1839-691D-4302-9287-19F52B265F0A}" presName="level2Shape" presStyleLbl="node3" presStyleIdx="2" presStyleCnt="3" custScaleX="189989" custScaleY="484472"/>
      <dgm:spPr/>
    </dgm:pt>
    <dgm:pt modelId="{650C7CC0-84D7-47D4-927C-FE3055C331C3}" type="pres">
      <dgm:prSet presAssocID="{1DAC1839-691D-4302-9287-19F52B265F0A}" presName="hierChild3" presStyleCnt="0"/>
      <dgm:spPr/>
    </dgm:pt>
    <dgm:pt modelId="{2CB49EBB-CB26-43D4-9FEC-2751558E903B}" type="pres">
      <dgm:prSet presAssocID="{DFFA3AC4-D0D6-4E22-9544-29BC3DB85039}" presName="bgShapesFlow" presStyleCnt="0"/>
      <dgm:spPr/>
    </dgm:pt>
    <dgm:pt modelId="{17FA67C7-EE4F-4798-9570-C5CE4C2997CC}" type="pres">
      <dgm:prSet presAssocID="{1CF5A236-C887-4B09-B12C-16A1F8CC496B}" presName="rectComp" presStyleCnt="0"/>
      <dgm:spPr/>
    </dgm:pt>
    <dgm:pt modelId="{8AC12B65-9D22-41F6-8A82-C871C011BD20}" type="pres">
      <dgm:prSet presAssocID="{1CF5A236-C887-4B09-B12C-16A1F8CC496B}" presName="bgRect" presStyleLbl="bgShp" presStyleIdx="0" presStyleCnt="3"/>
      <dgm:spPr/>
    </dgm:pt>
    <dgm:pt modelId="{B35043F3-BEF3-4846-8371-12734E8763E3}" type="pres">
      <dgm:prSet presAssocID="{1CF5A236-C887-4B09-B12C-16A1F8CC496B}" presName="bgRectTx" presStyleLbl="bgShp" presStyleIdx="0" presStyleCnt="3">
        <dgm:presLayoutVars>
          <dgm:bulletEnabled val="1"/>
        </dgm:presLayoutVars>
      </dgm:prSet>
      <dgm:spPr/>
    </dgm:pt>
    <dgm:pt modelId="{80877591-00BD-4068-AD1B-084EDA6DC24F}" type="pres">
      <dgm:prSet presAssocID="{1CF5A236-C887-4B09-B12C-16A1F8CC496B}" presName="spComp" presStyleCnt="0"/>
      <dgm:spPr/>
    </dgm:pt>
    <dgm:pt modelId="{6B4A5B5C-DA9B-4939-8F17-0CB1284A2189}" type="pres">
      <dgm:prSet presAssocID="{1CF5A236-C887-4B09-B12C-16A1F8CC496B}" presName="vSp" presStyleCnt="0"/>
      <dgm:spPr/>
    </dgm:pt>
    <dgm:pt modelId="{6A3559A7-65CA-4E76-9FEC-B6DBA8349A48}" type="pres">
      <dgm:prSet presAssocID="{C2AD77C9-BB55-4CF5-AA67-11C1B3032042}" presName="rectComp" presStyleCnt="0"/>
      <dgm:spPr/>
    </dgm:pt>
    <dgm:pt modelId="{934E8B74-855D-4B97-9AC1-6FCD5C28A457}" type="pres">
      <dgm:prSet presAssocID="{C2AD77C9-BB55-4CF5-AA67-11C1B3032042}" presName="bgRect" presStyleLbl="bgShp" presStyleIdx="1" presStyleCnt="3"/>
      <dgm:spPr/>
    </dgm:pt>
    <dgm:pt modelId="{E60ADBB3-9818-44DB-B7C1-DBD6B2E441AC}" type="pres">
      <dgm:prSet presAssocID="{C2AD77C9-BB55-4CF5-AA67-11C1B3032042}" presName="bgRectTx" presStyleLbl="bgShp" presStyleIdx="1" presStyleCnt="3">
        <dgm:presLayoutVars>
          <dgm:bulletEnabled val="1"/>
        </dgm:presLayoutVars>
      </dgm:prSet>
      <dgm:spPr/>
    </dgm:pt>
    <dgm:pt modelId="{C6BF5F27-D69A-4898-BFF4-3BE80BC595D1}" type="pres">
      <dgm:prSet presAssocID="{C2AD77C9-BB55-4CF5-AA67-11C1B3032042}" presName="spComp" presStyleCnt="0"/>
      <dgm:spPr/>
    </dgm:pt>
    <dgm:pt modelId="{6BB3D55C-2CD6-44C2-B246-B448BEA22B70}" type="pres">
      <dgm:prSet presAssocID="{C2AD77C9-BB55-4CF5-AA67-11C1B3032042}" presName="vSp" presStyleCnt="0"/>
      <dgm:spPr/>
    </dgm:pt>
    <dgm:pt modelId="{2148C2BA-B161-4B30-AB89-41FC65D9C6AB}" type="pres">
      <dgm:prSet presAssocID="{F9B7014D-8A51-497B-AC5B-6605593C80C3}" presName="rectComp" presStyleCnt="0"/>
      <dgm:spPr/>
    </dgm:pt>
    <dgm:pt modelId="{358F75E5-A5B7-42DD-83A9-B6BA006D89B1}" type="pres">
      <dgm:prSet presAssocID="{F9B7014D-8A51-497B-AC5B-6605593C80C3}" presName="bgRect" presStyleLbl="bgShp" presStyleIdx="2" presStyleCnt="3"/>
      <dgm:spPr/>
    </dgm:pt>
    <dgm:pt modelId="{1C6DBBAF-A822-4838-A14B-78AC96CDD880}" type="pres">
      <dgm:prSet presAssocID="{F9B7014D-8A51-497B-AC5B-6605593C80C3}" presName="bgRectTx" presStyleLbl="bgShp" presStyleIdx="2" presStyleCnt="3">
        <dgm:presLayoutVars>
          <dgm:bulletEnabled val="1"/>
        </dgm:presLayoutVars>
      </dgm:prSet>
      <dgm:spPr/>
    </dgm:pt>
  </dgm:ptLst>
  <dgm:cxnLst>
    <dgm:cxn modelId="{A4F95B0B-B2C5-4518-83CB-22E1BC806175}" type="presOf" srcId="{A17555CD-6874-49D2-B5DA-093AE3B9387F}" destId="{D12B84FE-4286-4E63-A99F-3C5ED064F220}" srcOrd="0" destOrd="0" presId="urn:microsoft.com/office/officeart/2005/8/layout/hierarchy6"/>
    <dgm:cxn modelId="{30087E11-5C66-4FD8-B4CB-5577861983DD}" type="presOf" srcId="{B929603F-945D-420E-8168-39353E475EFD}" destId="{1324137F-00C6-45BB-950B-22FFFA162D54}" srcOrd="0" destOrd="0" presId="urn:microsoft.com/office/officeart/2005/8/layout/hierarchy6"/>
    <dgm:cxn modelId="{73F4E715-7B93-4984-8D1B-DC95A147F5A8}" type="presOf" srcId="{CA719F43-143F-4A84-BEAE-087B5067E9E8}" destId="{5E57928A-4901-412F-920F-970F31049877}" srcOrd="0" destOrd="0" presId="urn:microsoft.com/office/officeart/2005/8/layout/hierarchy6"/>
    <dgm:cxn modelId="{DD269218-7D7B-4F10-BEEA-4C56E593DD23}" type="presOf" srcId="{C2AD77C9-BB55-4CF5-AA67-11C1B3032042}" destId="{934E8B74-855D-4B97-9AC1-6FCD5C28A457}" srcOrd="0" destOrd="0" presId="urn:microsoft.com/office/officeart/2005/8/layout/hierarchy6"/>
    <dgm:cxn modelId="{8927B319-2D17-4089-9C93-03BE1B6D68B6}" srcId="{34198599-EBC9-4573-942E-A780234D4D57}" destId="{ECC0D61A-014F-4FA1-A0A7-54075E3C16AF}" srcOrd="0" destOrd="0" parTransId="{CA719F43-143F-4A84-BEAE-087B5067E9E8}" sibTransId="{4E91F4AD-5393-4BAA-81DB-6398AEAA9667}"/>
    <dgm:cxn modelId="{F4C2E41A-FD51-4511-87BA-B564DD5D03AA}" srcId="{DFFA3AC4-D0D6-4E22-9544-29BC3DB85039}" destId="{C2AD77C9-BB55-4CF5-AA67-11C1B3032042}" srcOrd="2" destOrd="0" parTransId="{205E6F85-C266-4AC2-A1F0-0D309080BEB4}" sibTransId="{5592A1D2-B1BA-4A24-9843-14917523E5AB}"/>
    <dgm:cxn modelId="{E84D9D1F-56B8-4C5C-9014-7E2E8590A891}" type="presOf" srcId="{34198599-EBC9-4573-942E-A780234D4D57}" destId="{8FD3B826-3D5F-44C1-AA8F-C3672FF489E0}" srcOrd="0" destOrd="0" presId="urn:microsoft.com/office/officeart/2005/8/layout/hierarchy6"/>
    <dgm:cxn modelId="{C2F77F23-544A-4B2A-8BF2-D8B58308BAFB}" srcId="{6EC0FC62-DD78-44AB-AEB5-60FC682A321B}" destId="{B929603F-945D-420E-8168-39353E475EFD}" srcOrd="2" destOrd="0" parTransId="{57F800FA-A7F0-4772-8E22-CF48DBA04585}" sibTransId="{F3F80E8B-8AFA-4436-8BC1-3BC3C127786B}"/>
    <dgm:cxn modelId="{6DA55D24-3C19-4170-BB11-3B62530CF0D9}" srcId="{DFFA3AC4-D0D6-4E22-9544-29BC3DB85039}" destId="{F9B7014D-8A51-497B-AC5B-6605593C80C3}" srcOrd="3" destOrd="0" parTransId="{8F551580-84CE-4F7C-BA65-60B81FB8E5ED}" sibTransId="{3E5F698E-6ADB-4D01-ABA4-7C59928306A2}"/>
    <dgm:cxn modelId="{8AC8C325-94E0-4670-AF78-6BAFC2623BBB}" type="presOf" srcId="{F9B7014D-8A51-497B-AC5B-6605593C80C3}" destId="{358F75E5-A5B7-42DD-83A9-B6BA006D89B1}" srcOrd="0" destOrd="0" presId="urn:microsoft.com/office/officeart/2005/8/layout/hierarchy6"/>
    <dgm:cxn modelId="{A2501928-5435-4774-9BDC-A2DFF1A6DAC8}" srcId="{DFFA3AC4-D0D6-4E22-9544-29BC3DB85039}" destId="{1CF5A236-C887-4B09-B12C-16A1F8CC496B}" srcOrd="1" destOrd="0" parTransId="{92E28593-5797-4443-A970-6BBBC34694F1}" sibTransId="{01C60EE1-1089-4402-8359-B92C986CDF0B}"/>
    <dgm:cxn modelId="{FDEA662A-3427-4143-BCFE-8AC0F4F23A83}" type="presOf" srcId="{02B28A5A-6BCD-409F-AB0C-1C731DA4CBF1}" destId="{ADF9E05D-4E25-4AB6-A281-09F77809162F}" srcOrd="0" destOrd="0" presId="urn:microsoft.com/office/officeart/2005/8/layout/hierarchy6"/>
    <dgm:cxn modelId="{D8681C2F-4288-476C-B120-219C6528CA3C}" type="presOf" srcId="{C2AD77C9-BB55-4CF5-AA67-11C1B3032042}" destId="{E60ADBB3-9818-44DB-B7C1-DBD6B2E441AC}" srcOrd="1" destOrd="0" presId="urn:microsoft.com/office/officeart/2005/8/layout/hierarchy6"/>
    <dgm:cxn modelId="{E7155E35-8716-46E2-929E-3D7AC5308AD7}" srcId="{B929603F-945D-420E-8168-39353E475EFD}" destId="{1DAC1839-691D-4302-9287-19F52B265F0A}" srcOrd="0" destOrd="0" parTransId="{954B4293-1191-4FEF-B4AA-DBAEFB05A2A9}" sibTransId="{CA11EFAC-2603-4E32-83B2-66A6E242C12B}"/>
    <dgm:cxn modelId="{7863E942-7D1C-4A33-A2F4-3FF0596C8864}" srcId="{6EC0FC62-DD78-44AB-AEB5-60FC682A321B}" destId="{D53C10C2-4159-40CF-B72C-1224DD63517B}" srcOrd="0" destOrd="0" parTransId="{A17555CD-6874-49D2-B5DA-093AE3B9387F}" sibTransId="{0E014F35-E51B-4EAA-A0F2-C1989963175D}"/>
    <dgm:cxn modelId="{25A2C06D-2963-4E30-A112-4F056AAD68F7}" srcId="{DFFA3AC4-D0D6-4E22-9544-29BC3DB85039}" destId="{6EC0FC62-DD78-44AB-AEB5-60FC682A321B}" srcOrd="0" destOrd="0" parTransId="{311063FD-96C7-4670-A626-352521BD9A51}" sibTransId="{83B0FE69-D838-484D-BF6C-072472CBC38E}"/>
    <dgm:cxn modelId="{09D3F86E-8FD0-472D-BA0F-D26B9E2218DC}" type="presOf" srcId="{9C458081-04FC-4C2B-A6D8-A3B331F298DA}" destId="{1E968E35-290F-46CE-9315-BE26850E5CC3}" srcOrd="0" destOrd="0" presId="urn:microsoft.com/office/officeart/2005/8/layout/hierarchy6"/>
    <dgm:cxn modelId="{A495D57E-65C3-4DBE-9BB1-5E26DAE71038}" type="presOf" srcId="{1DAC1839-691D-4302-9287-19F52B265F0A}" destId="{49E8D864-A911-4BDE-A33A-D212F442492A}" srcOrd="0" destOrd="0" presId="urn:microsoft.com/office/officeart/2005/8/layout/hierarchy6"/>
    <dgm:cxn modelId="{160F6C7F-6BDC-493C-A2F4-E4E50B3967CB}" type="presOf" srcId="{D53C10C2-4159-40CF-B72C-1224DD63517B}" destId="{C4C378C9-B3D5-4598-BEBD-83C633EC733D}" srcOrd="0" destOrd="0" presId="urn:microsoft.com/office/officeart/2005/8/layout/hierarchy6"/>
    <dgm:cxn modelId="{B045C986-12AE-46C8-A513-402DFF54A998}" srcId="{D53C10C2-4159-40CF-B72C-1224DD63517B}" destId="{8CEACEBB-52BB-4849-A569-C4F2A900D827}" srcOrd="0" destOrd="0" parTransId="{9C458081-04FC-4C2B-A6D8-A3B331F298DA}" sibTransId="{A5B573BE-34BC-4DC6-890B-81654746AA48}"/>
    <dgm:cxn modelId="{62E5BD8B-3F0D-4D03-988E-78077B824074}" type="presOf" srcId="{6EC0FC62-DD78-44AB-AEB5-60FC682A321B}" destId="{B61135E2-D573-46F2-B49D-B197B4F9352A}" srcOrd="0" destOrd="0" presId="urn:microsoft.com/office/officeart/2005/8/layout/hierarchy6"/>
    <dgm:cxn modelId="{A76A6EAF-5901-4991-8477-D56307C59356}" type="presOf" srcId="{DFFA3AC4-D0D6-4E22-9544-29BC3DB85039}" destId="{01238C7F-6F55-49E3-A0C3-6BD6AD5E30C3}" srcOrd="0" destOrd="0" presId="urn:microsoft.com/office/officeart/2005/8/layout/hierarchy6"/>
    <dgm:cxn modelId="{320A0BB8-2EC0-4F0E-B330-4DF0CDBA111D}" srcId="{6EC0FC62-DD78-44AB-AEB5-60FC682A321B}" destId="{34198599-EBC9-4573-942E-A780234D4D57}" srcOrd="1" destOrd="0" parTransId="{02B28A5A-6BCD-409F-AB0C-1C731DA4CBF1}" sibTransId="{2570C6DA-3EE5-4906-9F3D-1F972C0FE955}"/>
    <dgm:cxn modelId="{A5829BC0-0B53-42A2-8210-8D79F4758CBE}" type="presOf" srcId="{57F800FA-A7F0-4772-8E22-CF48DBA04585}" destId="{5D21B7AB-2456-4ED7-9F18-A9635452C759}" srcOrd="0" destOrd="0" presId="urn:microsoft.com/office/officeart/2005/8/layout/hierarchy6"/>
    <dgm:cxn modelId="{98390FC5-7DAD-4A7A-A559-2617D12EEFDB}" type="presOf" srcId="{F9B7014D-8A51-497B-AC5B-6605593C80C3}" destId="{1C6DBBAF-A822-4838-A14B-78AC96CDD880}" srcOrd="1" destOrd="0" presId="urn:microsoft.com/office/officeart/2005/8/layout/hierarchy6"/>
    <dgm:cxn modelId="{5E43E3C6-2075-48F6-A1DA-0489AC1FEE84}" type="presOf" srcId="{8CEACEBB-52BB-4849-A569-C4F2A900D827}" destId="{8A67F5D1-E6DA-4369-AE8A-93ACD76A65F4}" srcOrd="0" destOrd="0" presId="urn:microsoft.com/office/officeart/2005/8/layout/hierarchy6"/>
    <dgm:cxn modelId="{3E037CD5-2912-41A6-91A5-F00495C5B33F}" type="presOf" srcId="{ECC0D61A-014F-4FA1-A0A7-54075E3C16AF}" destId="{C22EB791-F7EE-4CA8-A6D9-758AAD315ACC}" srcOrd="0" destOrd="0" presId="urn:microsoft.com/office/officeart/2005/8/layout/hierarchy6"/>
    <dgm:cxn modelId="{8C970CD9-8A81-4816-B3D2-3DED01FDEF14}" type="presOf" srcId="{954B4293-1191-4FEF-B4AA-DBAEFB05A2A9}" destId="{A1A58C4B-2851-48B7-8C97-6E1133CA08B8}" srcOrd="0" destOrd="0" presId="urn:microsoft.com/office/officeart/2005/8/layout/hierarchy6"/>
    <dgm:cxn modelId="{54876AE5-F4A7-4A45-82CF-F53A5BD0C0CE}" type="presOf" srcId="{1CF5A236-C887-4B09-B12C-16A1F8CC496B}" destId="{B35043F3-BEF3-4846-8371-12734E8763E3}" srcOrd="1" destOrd="0" presId="urn:microsoft.com/office/officeart/2005/8/layout/hierarchy6"/>
    <dgm:cxn modelId="{D5DFA6EB-7E31-4D57-A55B-6C4F3D970963}" type="presOf" srcId="{1CF5A236-C887-4B09-B12C-16A1F8CC496B}" destId="{8AC12B65-9D22-41F6-8A82-C871C011BD20}" srcOrd="0" destOrd="0" presId="urn:microsoft.com/office/officeart/2005/8/layout/hierarchy6"/>
    <dgm:cxn modelId="{6965C3C8-65F7-41FA-89F5-4573EF06AF90}" type="presParOf" srcId="{01238C7F-6F55-49E3-A0C3-6BD6AD5E30C3}" destId="{61A214F0-36C1-4C05-BD8D-9CFBD766E78A}" srcOrd="0" destOrd="0" presId="urn:microsoft.com/office/officeart/2005/8/layout/hierarchy6"/>
    <dgm:cxn modelId="{EEB89FB5-9F3F-4936-B5BC-D2B983321549}" type="presParOf" srcId="{61A214F0-36C1-4C05-BD8D-9CFBD766E78A}" destId="{F785637B-1BEC-4B71-B538-8F2CC8133DBC}" srcOrd="0" destOrd="0" presId="urn:microsoft.com/office/officeart/2005/8/layout/hierarchy6"/>
    <dgm:cxn modelId="{055CA871-873C-488C-8271-AEFFB9B4996C}" type="presParOf" srcId="{61A214F0-36C1-4C05-BD8D-9CFBD766E78A}" destId="{A57C1EB4-EEB4-464E-9B56-47B2DDEA1CFC}" srcOrd="1" destOrd="0" presId="urn:microsoft.com/office/officeart/2005/8/layout/hierarchy6"/>
    <dgm:cxn modelId="{D79D6B20-BA39-4651-BD5E-7F195BB7D247}" type="presParOf" srcId="{A57C1EB4-EEB4-464E-9B56-47B2DDEA1CFC}" destId="{B63A170B-58F4-48E7-851B-32372A902B8F}" srcOrd="0" destOrd="0" presId="urn:microsoft.com/office/officeart/2005/8/layout/hierarchy6"/>
    <dgm:cxn modelId="{D2103C9D-36E4-48B8-86A9-0FA760D5FE5E}" type="presParOf" srcId="{B63A170B-58F4-48E7-851B-32372A902B8F}" destId="{B61135E2-D573-46F2-B49D-B197B4F9352A}" srcOrd="0" destOrd="0" presId="urn:microsoft.com/office/officeart/2005/8/layout/hierarchy6"/>
    <dgm:cxn modelId="{71230B27-CE5A-4B2D-9F48-CE2167D94ED7}" type="presParOf" srcId="{B63A170B-58F4-48E7-851B-32372A902B8F}" destId="{0E92F9AC-6B9E-42F4-ABBB-E58DFD1C9D5E}" srcOrd="1" destOrd="0" presId="urn:microsoft.com/office/officeart/2005/8/layout/hierarchy6"/>
    <dgm:cxn modelId="{FBC73EF8-789F-4F33-987A-55C8C020FAD3}" type="presParOf" srcId="{0E92F9AC-6B9E-42F4-ABBB-E58DFD1C9D5E}" destId="{D12B84FE-4286-4E63-A99F-3C5ED064F220}" srcOrd="0" destOrd="0" presId="urn:microsoft.com/office/officeart/2005/8/layout/hierarchy6"/>
    <dgm:cxn modelId="{179FF395-6346-44C5-9BB7-4ADCCE27606E}" type="presParOf" srcId="{0E92F9AC-6B9E-42F4-ABBB-E58DFD1C9D5E}" destId="{E36EC27B-3BB5-436F-AF39-7B72AF1A3BD0}" srcOrd="1" destOrd="0" presId="urn:microsoft.com/office/officeart/2005/8/layout/hierarchy6"/>
    <dgm:cxn modelId="{5C8DB595-53E0-4EF9-A62A-1772EBBA8D57}" type="presParOf" srcId="{E36EC27B-3BB5-436F-AF39-7B72AF1A3BD0}" destId="{C4C378C9-B3D5-4598-BEBD-83C633EC733D}" srcOrd="0" destOrd="0" presId="urn:microsoft.com/office/officeart/2005/8/layout/hierarchy6"/>
    <dgm:cxn modelId="{A3ADE34B-BFB8-41A9-BF37-7CA44170382E}" type="presParOf" srcId="{E36EC27B-3BB5-436F-AF39-7B72AF1A3BD0}" destId="{7C41192F-10F2-4B36-AAC0-B786419688FE}" srcOrd="1" destOrd="0" presId="urn:microsoft.com/office/officeart/2005/8/layout/hierarchy6"/>
    <dgm:cxn modelId="{3B1E59CD-E451-4E60-9E1C-046BFAA2294A}" type="presParOf" srcId="{7C41192F-10F2-4B36-AAC0-B786419688FE}" destId="{1E968E35-290F-46CE-9315-BE26850E5CC3}" srcOrd="0" destOrd="0" presId="urn:microsoft.com/office/officeart/2005/8/layout/hierarchy6"/>
    <dgm:cxn modelId="{81A9F18E-EED2-4A86-869C-4E1E9A942369}" type="presParOf" srcId="{7C41192F-10F2-4B36-AAC0-B786419688FE}" destId="{D612A411-2C9D-4B49-A956-D645E88AD6C1}" srcOrd="1" destOrd="0" presId="urn:microsoft.com/office/officeart/2005/8/layout/hierarchy6"/>
    <dgm:cxn modelId="{23376308-0BF4-4635-8BB6-DF03A7289230}" type="presParOf" srcId="{D612A411-2C9D-4B49-A956-D645E88AD6C1}" destId="{8A67F5D1-E6DA-4369-AE8A-93ACD76A65F4}" srcOrd="0" destOrd="0" presId="urn:microsoft.com/office/officeart/2005/8/layout/hierarchy6"/>
    <dgm:cxn modelId="{1A0C738F-22C9-4EE9-A246-A01378100DC3}" type="presParOf" srcId="{D612A411-2C9D-4B49-A956-D645E88AD6C1}" destId="{621B7BE3-ADAF-4B35-93CD-8D5D19D9FD1D}" srcOrd="1" destOrd="0" presId="urn:microsoft.com/office/officeart/2005/8/layout/hierarchy6"/>
    <dgm:cxn modelId="{1077EAB5-940B-4169-BED0-8CD1DFD3E93F}" type="presParOf" srcId="{0E92F9AC-6B9E-42F4-ABBB-E58DFD1C9D5E}" destId="{ADF9E05D-4E25-4AB6-A281-09F77809162F}" srcOrd="2" destOrd="0" presId="urn:microsoft.com/office/officeart/2005/8/layout/hierarchy6"/>
    <dgm:cxn modelId="{5C48DA70-7433-4C6A-9B75-CF5444FD6583}" type="presParOf" srcId="{0E92F9AC-6B9E-42F4-ABBB-E58DFD1C9D5E}" destId="{F19355EB-C301-4AD5-977B-576CCCFD2D57}" srcOrd="3" destOrd="0" presId="urn:microsoft.com/office/officeart/2005/8/layout/hierarchy6"/>
    <dgm:cxn modelId="{AD4294CD-A46A-49E2-A829-FD309DA31002}" type="presParOf" srcId="{F19355EB-C301-4AD5-977B-576CCCFD2D57}" destId="{8FD3B826-3D5F-44C1-AA8F-C3672FF489E0}" srcOrd="0" destOrd="0" presId="urn:microsoft.com/office/officeart/2005/8/layout/hierarchy6"/>
    <dgm:cxn modelId="{B9A28632-D837-4621-A53D-670089F95278}" type="presParOf" srcId="{F19355EB-C301-4AD5-977B-576CCCFD2D57}" destId="{EFCD890D-CB16-4F75-A135-15ED4C51E69A}" srcOrd="1" destOrd="0" presId="urn:microsoft.com/office/officeart/2005/8/layout/hierarchy6"/>
    <dgm:cxn modelId="{83FBAFD3-AB51-4001-8A44-47244313A4E1}" type="presParOf" srcId="{EFCD890D-CB16-4F75-A135-15ED4C51E69A}" destId="{5E57928A-4901-412F-920F-970F31049877}" srcOrd="0" destOrd="0" presId="urn:microsoft.com/office/officeart/2005/8/layout/hierarchy6"/>
    <dgm:cxn modelId="{5ED34B11-FFEB-4624-A12F-D5E3933176E1}" type="presParOf" srcId="{EFCD890D-CB16-4F75-A135-15ED4C51E69A}" destId="{74CF030B-C4E8-4973-888F-B2866265C322}" srcOrd="1" destOrd="0" presId="urn:microsoft.com/office/officeart/2005/8/layout/hierarchy6"/>
    <dgm:cxn modelId="{C15131C8-AF90-4D71-9341-9B6A13822911}" type="presParOf" srcId="{74CF030B-C4E8-4973-888F-B2866265C322}" destId="{C22EB791-F7EE-4CA8-A6D9-758AAD315ACC}" srcOrd="0" destOrd="0" presId="urn:microsoft.com/office/officeart/2005/8/layout/hierarchy6"/>
    <dgm:cxn modelId="{27F6D491-2E40-4879-9011-EF5C0487876E}" type="presParOf" srcId="{74CF030B-C4E8-4973-888F-B2866265C322}" destId="{F165B93A-EE27-4C01-83A6-9508979D4339}" srcOrd="1" destOrd="0" presId="urn:microsoft.com/office/officeart/2005/8/layout/hierarchy6"/>
    <dgm:cxn modelId="{553A894B-14DD-4D97-B4AB-6C46364B8042}" type="presParOf" srcId="{0E92F9AC-6B9E-42F4-ABBB-E58DFD1C9D5E}" destId="{5D21B7AB-2456-4ED7-9F18-A9635452C759}" srcOrd="4" destOrd="0" presId="urn:microsoft.com/office/officeart/2005/8/layout/hierarchy6"/>
    <dgm:cxn modelId="{DC13FBC9-B255-44B1-8298-D7B6DE661B5A}" type="presParOf" srcId="{0E92F9AC-6B9E-42F4-ABBB-E58DFD1C9D5E}" destId="{E42DE5E7-F5A2-4FE9-818C-1D5C87AA035A}" srcOrd="5" destOrd="0" presId="urn:microsoft.com/office/officeart/2005/8/layout/hierarchy6"/>
    <dgm:cxn modelId="{1DE1FA7B-9416-4410-A9AA-233FF49BF93B}" type="presParOf" srcId="{E42DE5E7-F5A2-4FE9-818C-1D5C87AA035A}" destId="{1324137F-00C6-45BB-950B-22FFFA162D54}" srcOrd="0" destOrd="0" presId="urn:microsoft.com/office/officeart/2005/8/layout/hierarchy6"/>
    <dgm:cxn modelId="{D63A5469-9570-49B3-B637-57BDA6A8F9A5}" type="presParOf" srcId="{E42DE5E7-F5A2-4FE9-818C-1D5C87AA035A}" destId="{D1F605D4-0C93-4824-A30C-86C936733A2A}" srcOrd="1" destOrd="0" presId="urn:microsoft.com/office/officeart/2005/8/layout/hierarchy6"/>
    <dgm:cxn modelId="{C5FBFD6C-D03E-4777-B977-45C8EB39408F}" type="presParOf" srcId="{D1F605D4-0C93-4824-A30C-86C936733A2A}" destId="{A1A58C4B-2851-48B7-8C97-6E1133CA08B8}" srcOrd="0" destOrd="0" presId="urn:microsoft.com/office/officeart/2005/8/layout/hierarchy6"/>
    <dgm:cxn modelId="{F70B9870-EC57-463B-831A-1459E1E10D64}" type="presParOf" srcId="{D1F605D4-0C93-4824-A30C-86C936733A2A}" destId="{51D7CAFE-28BD-43D4-AC91-617D8629D2B6}" srcOrd="1" destOrd="0" presId="urn:microsoft.com/office/officeart/2005/8/layout/hierarchy6"/>
    <dgm:cxn modelId="{226619DC-C00C-4782-B706-D71E2BD2A6FD}" type="presParOf" srcId="{51D7CAFE-28BD-43D4-AC91-617D8629D2B6}" destId="{49E8D864-A911-4BDE-A33A-D212F442492A}" srcOrd="0" destOrd="0" presId="urn:microsoft.com/office/officeart/2005/8/layout/hierarchy6"/>
    <dgm:cxn modelId="{4314942A-7828-4B4F-B058-A53760008337}" type="presParOf" srcId="{51D7CAFE-28BD-43D4-AC91-617D8629D2B6}" destId="{650C7CC0-84D7-47D4-927C-FE3055C331C3}" srcOrd="1" destOrd="0" presId="urn:microsoft.com/office/officeart/2005/8/layout/hierarchy6"/>
    <dgm:cxn modelId="{0C21C177-14FF-4EB9-9816-A5E4626A422D}" type="presParOf" srcId="{01238C7F-6F55-49E3-A0C3-6BD6AD5E30C3}" destId="{2CB49EBB-CB26-43D4-9FEC-2751558E903B}" srcOrd="1" destOrd="0" presId="urn:microsoft.com/office/officeart/2005/8/layout/hierarchy6"/>
    <dgm:cxn modelId="{C58A9FE0-882F-4416-85D9-9F1BE0B3B0F6}" type="presParOf" srcId="{2CB49EBB-CB26-43D4-9FEC-2751558E903B}" destId="{17FA67C7-EE4F-4798-9570-C5CE4C2997CC}" srcOrd="0" destOrd="0" presId="urn:microsoft.com/office/officeart/2005/8/layout/hierarchy6"/>
    <dgm:cxn modelId="{BDA5E681-8CDF-4371-A3E9-2352B734B280}" type="presParOf" srcId="{17FA67C7-EE4F-4798-9570-C5CE4C2997CC}" destId="{8AC12B65-9D22-41F6-8A82-C871C011BD20}" srcOrd="0" destOrd="0" presId="urn:microsoft.com/office/officeart/2005/8/layout/hierarchy6"/>
    <dgm:cxn modelId="{1E6CAA93-00FE-4BBD-A0E3-47337AAF5AD2}" type="presParOf" srcId="{17FA67C7-EE4F-4798-9570-C5CE4C2997CC}" destId="{B35043F3-BEF3-4846-8371-12734E8763E3}" srcOrd="1" destOrd="0" presId="urn:microsoft.com/office/officeart/2005/8/layout/hierarchy6"/>
    <dgm:cxn modelId="{3F451F43-9B8B-4E91-99A8-7E439C78C92A}" type="presParOf" srcId="{2CB49EBB-CB26-43D4-9FEC-2751558E903B}" destId="{80877591-00BD-4068-AD1B-084EDA6DC24F}" srcOrd="1" destOrd="0" presId="urn:microsoft.com/office/officeart/2005/8/layout/hierarchy6"/>
    <dgm:cxn modelId="{9F47134B-AE46-436F-A49C-103869209322}" type="presParOf" srcId="{80877591-00BD-4068-AD1B-084EDA6DC24F}" destId="{6B4A5B5C-DA9B-4939-8F17-0CB1284A2189}" srcOrd="0" destOrd="0" presId="urn:microsoft.com/office/officeart/2005/8/layout/hierarchy6"/>
    <dgm:cxn modelId="{15DC9C58-EEF5-49D0-ADF1-3D72302EF47E}" type="presParOf" srcId="{2CB49EBB-CB26-43D4-9FEC-2751558E903B}" destId="{6A3559A7-65CA-4E76-9FEC-B6DBA8349A48}" srcOrd="2" destOrd="0" presId="urn:microsoft.com/office/officeart/2005/8/layout/hierarchy6"/>
    <dgm:cxn modelId="{17281164-F6A7-4705-91E3-653C3B092A49}" type="presParOf" srcId="{6A3559A7-65CA-4E76-9FEC-B6DBA8349A48}" destId="{934E8B74-855D-4B97-9AC1-6FCD5C28A457}" srcOrd="0" destOrd="0" presId="urn:microsoft.com/office/officeart/2005/8/layout/hierarchy6"/>
    <dgm:cxn modelId="{E49A84EF-7443-4C85-BBAF-BFD1A515DC67}" type="presParOf" srcId="{6A3559A7-65CA-4E76-9FEC-B6DBA8349A48}" destId="{E60ADBB3-9818-44DB-B7C1-DBD6B2E441AC}" srcOrd="1" destOrd="0" presId="urn:microsoft.com/office/officeart/2005/8/layout/hierarchy6"/>
    <dgm:cxn modelId="{EBAE58FF-3B20-4EC8-82EE-C991C8844FB5}" type="presParOf" srcId="{2CB49EBB-CB26-43D4-9FEC-2751558E903B}" destId="{C6BF5F27-D69A-4898-BFF4-3BE80BC595D1}" srcOrd="3" destOrd="0" presId="urn:microsoft.com/office/officeart/2005/8/layout/hierarchy6"/>
    <dgm:cxn modelId="{D9A2FEE7-44BE-49EC-B2DB-E0D80C7EE511}" type="presParOf" srcId="{C6BF5F27-D69A-4898-BFF4-3BE80BC595D1}" destId="{6BB3D55C-2CD6-44C2-B246-B448BEA22B70}" srcOrd="0" destOrd="0" presId="urn:microsoft.com/office/officeart/2005/8/layout/hierarchy6"/>
    <dgm:cxn modelId="{480343CD-33A4-48C8-9B14-3E39FE4540E8}" type="presParOf" srcId="{2CB49EBB-CB26-43D4-9FEC-2751558E903B}" destId="{2148C2BA-B161-4B30-AB89-41FC65D9C6AB}" srcOrd="4" destOrd="0" presId="urn:microsoft.com/office/officeart/2005/8/layout/hierarchy6"/>
    <dgm:cxn modelId="{CA3C5D82-9FDB-4D20-B5F7-C64A99D697DB}" type="presParOf" srcId="{2148C2BA-B161-4B30-AB89-41FC65D9C6AB}" destId="{358F75E5-A5B7-42DD-83A9-B6BA006D89B1}" srcOrd="0" destOrd="0" presId="urn:microsoft.com/office/officeart/2005/8/layout/hierarchy6"/>
    <dgm:cxn modelId="{2269FF6C-F498-4059-AB9A-18E042E60FD0}" type="presParOf" srcId="{2148C2BA-B161-4B30-AB89-41FC65D9C6AB}" destId="{1C6DBBAF-A822-4838-A14B-78AC96CDD880}" srcOrd="1" destOrd="0" presId="urn:microsoft.com/office/officeart/2005/8/layout/hierarchy6"/>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37EF4-970D-4E6D-BA3B-E72AB638304E}"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8BC8859D-5561-4ADD-99D9-4A213DB6C42A}">
      <dgm:prSet custT="1"/>
      <dgm:spPr>
        <a:effectLst>
          <a:outerShdw blurRad="50800" dist="38100" dir="2700000" algn="tl" rotWithShape="0">
            <a:prstClr val="black">
              <a:alpha val="40000"/>
            </a:prstClr>
          </a:outerShdw>
        </a:effectLst>
      </dgm:spPr>
      <dgm:t>
        <a:bodyPr/>
        <a:lstStyle/>
        <a:p>
          <a:r>
            <a:rPr lang="en-US" sz="2600" dirty="0"/>
            <a:t>Development of a matrix capturing analytic categories (deductive and inductive process)</a:t>
          </a:r>
        </a:p>
      </dgm:t>
    </dgm:pt>
    <dgm:pt modelId="{E8772960-B7D3-41C2-98A0-E62999404240}" type="parTrans" cxnId="{A1004FC0-C9C7-4588-AB6F-CC9CE41D315E}">
      <dgm:prSet/>
      <dgm:spPr/>
      <dgm:t>
        <a:bodyPr/>
        <a:lstStyle/>
        <a:p>
          <a:endParaRPr lang="en-US"/>
        </a:p>
      </dgm:t>
    </dgm:pt>
    <dgm:pt modelId="{3BD5C322-C55B-4932-8623-D2C29F93C164}" type="sibTrans" cxnId="{A1004FC0-C9C7-4588-AB6F-CC9CE41D315E}">
      <dgm:prSet/>
      <dgm:spPr>
        <a:effectLst>
          <a:outerShdw blurRad="50800" dist="38100" dir="2700000" algn="tl" rotWithShape="0">
            <a:prstClr val="black">
              <a:alpha val="40000"/>
            </a:prstClr>
          </a:outerShdw>
        </a:effectLst>
      </dgm:spPr>
      <dgm:t>
        <a:bodyPr/>
        <a:lstStyle/>
        <a:p>
          <a:endParaRPr lang="en-US"/>
        </a:p>
      </dgm:t>
    </dgm:pt>
    <dgm:pt modelId="{F89017F0-5B97-47D2-93AD-58B302EBE03F}">
      <dgm:prSet custT="1"/>
      <dgm:spPr>
        <a:effectLst>
          <a:outerShdw blurRad="50800" dist="38100" dir="2700000" algn="tl" rotWithShape="0">
            <a:prstClr val="black">
              <a:alpha val="40000"/>
            </a:prstClr>
          </a:outerShdw>
        </a:effectLst>
      </dgm:spPr>
      <dgm:t>
        <a:bodyPr/>
        <a:lstStyle/>
        <a:p>
          <a:r>
            <a:rPr lang="en-US" sz="2600" dirty="0"/>
            <a:t>“Data collection” by each team between April and July 2019:  government reports,  administrative data, research studies, relevant websites, etc.</a:t>
          </a:r>
        </a:p>
      </dgm:t>
    </dgm:pt>
    <dgm:pt modelId="{B8ADAB3C-1E25-460E-A821-9D005647E224}" type="parTrans" cxnId="{291EEC0E-2BF4-4339-8D36-6B7BB9AABD0A}">
      <dgm:prSet/>
      <dgm:spPr/>
      <dgm:t>
        <a:bodyPr/>
        <a:lstStyle/>
        <a:p>
          <a:endParaRPr lang="en-US"/>
        </a:p>
      </dgm:t>
    </dgm:pt>
    <dgm:pt modelId="{FE817B11-CC90-494E-81EE-FB482663E42A}" type="sibTrans" cxnId="{291EEC0E-2BF4-4339-8D36-6B7BB9AABD0A}">
      <dgm:prSet/>
      <dgm:spPr>
        <a:effectLst>
          <a:outerShdw blurRad="50800" dist="38100" dir="2700000" algn="tl" rotWithShape="0">
            <a:prstClr val="black">
              <a:alpha val="40000"/>
            </a:prstClr>
          </a:outerShdw>
        </a:effectLst>
      </dgm:spPr>
      <dgm:t>
        <a:bodyPr/>
        <a:lstStyle/>
        <a:p>
          <a:endParaRPr lang="en-US"/>
        </a:p>
      </dgm:t>
    </dgm:pt>
    <dgm:pt modelId="{E8DDC68E-66B2-4D09-8816-271C327B072B}">
      <dgm:prSet custT="1"/>
      <dgm:spPr>
        <a:effectLst>
          <a:outerShdw blurRad="50800" dist="38100" dir="2700000" algn="tl" rotWithShape="0">
            <a:prstClr val="black">
              <a:alpha val="40000"/>
            </a:prstClr>
          </a:outerShdw>
        </a:effectLst>
      </dgm:spPr>
      <dgm:t>
        <a:bodyPr/>
        <a:lstStyle/>
        <a:p>
          <a:r>
            <a:rPr lang="en-US" sz="2600" dirty="0"/>
            <a:t>Analysis of data – cross-case synthesis and pattern-matching (intra and inter comparisons)</a:t>
          </a:r>
        </a:p>
      </dgm:t>
    </dgm:pt>
    <dgm:pt modelId="{06793B49-D5F4-4F35-977E-A23FC771E5AB}" type="parTrans" cxnId="{4052BE0E-9685-43AD-89D4-A7BC5176C008}">
      <dgm:prSet/>
      <dgm:spPr/>
      <dgm:t>
        <a:bodyPr/>
        <a:lstStyle/>
        <a:p>
          <a:endParaRPr lang="en-US"/>
        </a:p>
      </dgm:t>
    </dgm:pt>
    <dgm:pt modelId="{B48E6819-4D2E-48E6-9014-4F6B217FFCCE}" type="sibTrans" cxnId="{4052BE0E-9685-43AD-89D4-A7BC5176C008}">
      <dgm:prSet/>
      <dgm:spPr/>
      <dgm:t>
        <a:bodyPr/>
        <a:lstStyle/>
        <a:p>
          <a:endParaRPr lang="en-US"/>
        </a:p>
      </dgm:t>
    </dgm:pt>
    <dgm:pt modelId="{043A86F8-6138-4A8A-81A4-04160CF1CD0E}" type="pres">
      <dgm:prSet presAssocID="{5C537EF4-970D-4E6D-BA3B-E72AB638304E}" presName="outerComposite" presStyleCnt="0">
        <dgm:presLayoutVars>
          <dgm:chMax val="5"/>
          <dgm:dir/>
          <dgm:resizeHandles val="exact"/>
        </dgm:presLayoutVars>
      </dgm:prSet>
      <dgm:spPr/>
    </dgm:pt>
    <dgm:pt modelId="{C2C4581C-227B-4BAF-A314-DB9D6AA5F1B4}" type="pres">
      <dgm:prSet presAssocID="{5C537EF4-970D-4E6D-BA3B-E72AB638304E}" presName="dummyMaxCanvas" presStyleCnt="0">
        <dgm:presLayoutVars/>
      </dgm:prSet>
      <dgm:spPr/>
    </dgm:pt>
    <dgm:pt modelId="{3C4820AE-169F-471B-8A87-1B509837F8F7}" type="pres">
      <dgm:prSet presAssocID="{5C537EF4-970D-4E6D-BA3B-E72AB638304E}" presName="ThreeNodes_1" presStyleLbl="node1" presStyleIdx="0" presStyleCnt="3">
        <dgm:presLayoutVars>
          <dgm:bulletEnabled val="1"/>
        </dgm:presLayoutVars>
      </dgm:prSet>
      <dgm:spPr/>
    </dgm:pt>
    <dgm:pt modelId="{22D6E262-5AF8-459B-B117-85348ADE4FE0}" type="pres">
      <dgm:prSet presAssocID="{5C537EF4-970D-4E6D-BA3B-E72AB638304E}" presName="ThreeNodes_2" presStyleLbl="node1" presStyleIdx="1" presStyleCnt="3">
        <dgm:presLayoutVars>
          <dgm:bulletEnabled val="1"/>
        </dgm:presLayoutVars>
      </dgm:prSet>
      <dgm:spPr/>
    </dgm:pt>
    <dgm:pt modelId="{FDBF96F4-A360-4938-9ECA-8C7FB7113B13}" type="pres">
      <dgm:prSet presAssocID="{5C537EF4-970D-4E6D-BA3B-E72AB638304E}" presName="ThreeNodes_3" presStyleLbl="node1" presStyleIdx="2" presStyleCnt="3">
        <dgm:presLayoutVars>
          <dgm:bulletEnabled val="1"/>
        </dgm:presLayoutVars>
      </dgm:prSet>
      <dgm:spPr/>
    </dgm:pt>
    <dgm:pt modelId="{CAF22C40-F6DC-4359-8DC8-5FA19652503B}" type="pres">
      <dgm:prSet presAssocID="{5C537EF4-970D-4E6D-BA3B-E72AB638304E}" presName="ThreeConn_1-2" presStyleLbl="fgAccFollowNode1" presStyleIdx="0" presStyleCnt="2">
        <dgm:presLayoutVars>
          <dgm:bulletEnabled val="1"/>
        </dgm:presLayoutVars>
      </dgm:prSet>
      <dgm:spPr/>
    </dgm:pt>
    <dgm:pt modelId="{7874696E-51D0-4A60-A8D9-E9DE19384B7B}" type="pres">
      <dgm:prSet presAssocID="{5C537EF4-970D-4E6D-BA3B-E72AB638304E}" presName="ThreeConn_2-3" presStyleLbl="fgAccFollowNode1" presStyleIdx="1" presStyleCnt="2">
        <dgm:presLayoutVars>
          <dgm:bulletEnabled val="1"/>
        </dgm:presLayoutVars>
      </dgm:prSet>
      <dgm:spPr/>
    </dgm:pt>
    <dgm:pt modelId="{96830292-79CE-4829-A0AB-B315E8DEBE6F}" type="pres">
      <dgm:prSet presAssocID="{5C537EF4-970D-4E6D-BA3B-E72AB638304E}" presName="ThreeNodes_1_text" presStyleLbl="node1" presStyleIdx="2" presStyleCnt="3">
        <dgm:presLayoutVars>
          <dgm:bulletEnabled val="1"/>
        </dgm:presLayoutVars>
      </dgm:prSet>
      <dgm:spPr/>
    </dgm:pt>
    <dgm:pt modelId="{857FE7A2-7184-4EEC-BBEC-B9F531CD0BDB}" type="pres">
      <dgm:prSet presAssocID="{5C537EF4-970D-4E6D-BA3B-E72AB638304E}" presName="ThreeNodes_2_text" presStyleLbl="node1" presStyleIdx="2" presStyleCnt="3">
        <dgm:presLayoutVars>
          <dgm:bulletEnabled val="1"/>
        </dgm:presLayoutVars>
      </dgm:prSet>
      <dgm:spPr/>
    </dgm:pt>
    <dgm:pt modelId="{C9B609B1-44D4-41DE-B256-50F64220F0B0}" type="pres">
      <dgm:prSet presAssocID="{5C537EF4-970D-4E6D-BA3B-E72AB638304E}" presName="ThreeNodes_3_text" presStyleLbl="node1" presStyleIdx="2" presStyleCnt="3">
        <dgm:presLayoutVars>
          <dgm:bulletEnabled val="1"/>
        </dgm:presLayoutVars>
      </dgm:prSet>
      <dgm:spPr/>
    </dgm:pt>
  </dgm:ptLst>
  <dgm:cxnLst>
    <dgm:cxn modelId="{4052BE0E-9685-43AD-89D4-A7BC5176C008}" srcId="{5C537EF4-970D-4E6D-BA3B-E72AB638304E}" destId="{E8DDC68E-66B2-4D09-8816-271C327B072B}" srcOrd="2" destOrd="0" parTransId="{06793B49-D5F4-4F35-977E-A23FC771E5AB}" sibTransId="{B48E6819-4D2E-48E6-9014-4F6B217FFCCE}"/>
    <dgm:cxn modelId="{291EEC0E-2BF4-4339-8D36-6B7BB9AABD0A}" srcId="{5C537EF4-970D-4E6D-BA3B-E72AB638304E}" destId="{F89017F0-5B97-47D2-93AD-58B302EBE03F}" srcOrd="1" destOrd="0" parTransId="{B8ADAB3C-1E25-460E-A821-9D005647E224}" sibTransId="{FE817B11-CC90-494E-81EE-FB482663E42A}"/>
    <dgm:cxn modelId="{623C5568-BAA9-422D-A428-35014DC999B5}" type="presOf" srcId="{5C537EF4-970D-4E6D-BA3B-E72AB638304E}" destId="{043A86F8-6138-4A8A-81A4-04160CF1CD0E}" srcOrd="0" destOrd="0" presId="urn:microsoft.com/office/officeart/2005/8/layout/vProcess5"/>
    <dgm:cxn modelId="{F8082476-968F-4740-83C9-7F25436D9F42}" type="presOf" srcId="{E8DDC68E-66B2-4D09-8816-271C327B072B}" destId="{FDBF96F4-A360-4938-9ECA-8C7FB7113B13}" srcOrd="0" destOrd="0" presId="urn:microsoft.com/office/officeart/2005/8/layout/vProcess5"/>
    <dgm:cxn modelId="{52E51C80-F12A-4EF4-AFF7-3570B52C90A5}" type="presOf" srcId="{3BD5C322-C55B-4932-8623-D2C29F93C164}" destId="{CAF22C40-F6DC-4359-8DC8-5FA19652503B}" srcOrd="0" destOrd="0" presId="urn:microsoft.com/office/officeart/2005/8/layout/vProcess5"/>
    <dgm:cxn modelId="{B5FC7384-64EA-4817-9787-305FFC76736C}" type="presOf" srcId="{F89017F0-5B97-47D2-93AD-58B302EBE03F}" destId="{857FE7A2-7184-4EEC-BBEC-B9F531CD0BDB}" srcOrd="1" destOrd="0" presId="urn:microsoft.com/office/officeart/2005/8/layout/vProcess5"/>
    <dgm:cxn modelId="{286A9C8A-AB6B-4A11-989C-22EFB1ED0226}" type="presOf" srcId="{8BC8859D-5561-4ADD-99D9-4A213DB6C42A}" destId="{96830292-79CE-4829-A0AB-B315E8DEBE6F}" srcOrd="1" destOrd="0" presId="urn:microsoft.com/office/officeart/2005/8/layout/vProcess5"/>
    <dgm:cxn modelId="{A58CFE91-9610-469B-BE1C-4B8AFC21E12C}" type="presOf" srcId="{8BC8859D-5561-4ADD-99D9-4A213DB6C42A}" destId="{3C4820AE-169F-471B-8A87-1B509837F8F7}" srcOrd="0" destOrd="0" presId="urn:microsoft.com/office/officeart/2005/8/layout/vProcess5"/>
    <dgm:cxn modelId="{E2FB78B0-5485-46B0-B5E8-8C9605A2BCB6}" type="presOf" srcId="{FE817B11-CC90-494E-81EE-FB482663E42A}" destId="{7874696E-51D0-4A60-A8D9-E9DE19384B7B}" srcOrd="0" destOrd="0" presId="urn:microsoft.com/office/officeart/2005/8/layout/vProcess5"/>
    <dgm:cxn modelId="{A1004FC0-C9C7-4588-AB6F-CC9CE41D315E}" srcId="{5C537EF4-970D-4E6D-BA3B-E72AB638304E}" destId="{8BC8859D-5561-4ADD-99D9-4A213DB6C42A}" srcOrd="0" destOrd="0" parTransId="{E8772960-B7D3-41C2-98A0-E62999404240}" sibTransId="{3BD5C322-C55B-4932-8623-D2C29F93C164}"/>
    <dgm:cxn modelId="{8BBEC4ED-4322-44A4-92A1-723B6C35ADCC}" type="presOf" srcId="{E8DDC68E-66B2-4D09-8816-271C327B072B}" destId="{C9B609B1-44D4-41DE-B256-50F64220F0B0}" srcOrd="1" destOrd="0" presId="urn:microsoft.com/office/officeart/2005/8/layout/vProcess5"/>
    <dgm:cxn modelId="{F744EBFD-36C9-4DA0-9DBC-EB440DAA68E7}" type="presOf" srcId="{F89017F0-5B97-47D2-93AD-58B302EBE03F}" destId="{22D6E262-5AF8-459B-B117-85348ADE4FE0}" srcOrd="0" destOrd="0" presId="urn:microsoft.com/office/officeart/2005/8/layout/vProcess5"/>
    <dgm:cxn modelId="{C72D3491-2D71-4230-A2E6-2795D170736F}" type="presParOf" srcId="{043A86F8-6138-4A8A-81A4-04160CF1CD0E}" destId="{C2C4581C-227B-4BAF-A314-DB9D6AA5F1B4}" srcOrd="0" destOrd="0" presId="urn:microsoft.com/office/officeart/2005/8/layout/vProcess5"/>
    <dgm:cxn modelId="{01125E57-DC46-4A83-8AF0-FC388F3E6A10}" type="presParOf" srcId="{043A86F8-6138-4A8A-81A4-04160CF1CD0E}" destId="{3C4820AE-169F-471B-8A87-1B509837F8F7}" srcOrd="1" destOrd="0" presId="urn:microsoft.com/office/officeart/2005/8/layout/vProcess5"/>
    <dgm:cxn modelId="{BEE5121D-5B30-4F98-A9E6-2D71F0FC1A0A}" type="presParOf" srcId="{043A86F8-6138-4A8A-81A4-04160CF1CD0E}" destId="{22D6E262-5AF8-459B-B117-85348ADE4FE0}" srcOrd="2" destOrd="0" presId="urn:microsoft.com/office/officeart/2005/8/layout/vProcess5"/>
    <dgm:cxn modelId="{F2674302-020D-4565-8AC5-C4F06F19556C}" type="presParOf" srcId="{043A86F8-6138-4A8A-81A4-04160CF1CD0E}" destId="{FDBF96F4-A360-4938-9ECA-8C7FB7113B13}" srcOrd="3" destOrd="0" presId="urn:microsoft.com/office/officeart/2005/8/layout/vProcess5"/>
    <dgm:cxn modelId="{25100CDE-F3B0-4C4B-88E7-7E1DEF4539C4}" type="presParOf" srcId="{043A86F8-6138-4A8A-81A4-04160CF1CD0E}" destId="{CAF22C40-F6DC-4359-8DC8-5FA19652503B}" srcOrd="4" destOrd="0" presId="urn:microsoft.com/office/officeart/2005/8/layout/vProcess5"/>
    <dgm:cxn modelId="{83126686-86BB-4735-859B-D5C43F66685C}" type="presParOf" srcId="{043A86F8-6138-4A8A-81A4-04160CF1CD0E}" destId="{7874696E-51D0-4A60-A8D9-E9DE19384B7B}" srcOrd="5" destOrd="0" presId="urn:microsoft.com/office/officeart/2005/8/layout/vProcess5"/>
    <dgm:cxn modelId="{43AFEED9-1FD0-407E-B016-A98512D28F04}" type="presParOf" srcId="{043A86F8-6138-4A8A-81A4-04160CF1CD0E}" destId="{96830292-79CE-4829-A0AB-B315E8DEBE6F}" srcOrd="6" destOrd="0" presId="urn:microsoft.com/office/officeart/2005/8/layout/vProcess5"/>
    <dgm:cxn modelId="{9EF2207F-7F93-4850-B88B-A6B389F56477}" type="presParOf" srcId="{043A86F8-6138-4A8A-81A4-04160CF1CD0E}" destId="{857FE7A2-7184-4EEC-BBEC-B9F531CD0BDB}" srcOrd="7" destOrd="0" presId="urn:microsoft.com/office/officeart/2005/8/layout/vProcess5"/>
    <dgm:cxn modelId="{756B0A8C-F882-492C-8496-4FFFDEC5E3F7}" type="presParOf" srcId="{043A86F8-6138-4A8A-81A4-04160CF1CD0E}" destId="{C9B609B1-44D4-41DE-B256-50F64220F0B0}" srcOrd="8" destOrd="0" presId="urn:microsoft.com/office/officeart/2005/8/layout/vProcess5"/>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80DEDC-1B74-47B5-8311-5114004CE0CE}" type="doc">
      <dgm:prSet loTypeId="urn:microsoft.com/office/officeart/2005/8/layout/bList2" loCatId="list" qsTypeId="urn:microsoft.com/office/officeart/2005/8/quickstyle/simple1" qsCatId="simple" csTypeId="urn:microsoft.com/office/officeart/2005/8/colors/accent2_2" csCatId="accent2" phldr="1"/>
      <dgm:spPr/>
      <dgm:t>
        <a:bodyPr/>
        <a:lstStyle/>
        <a:p>
          <a:endParaRPr lang="en-US"/>
        </a:p>
      </dgm:t>
    </dgm:pt>
    <dgm:pt modelId="{016E981F-6256-476D-9287-01B67922B765}">
      <dgm:prSet phldrT="[Text]" custT="1"/>
      <dgm:spPr/>
      <dgm:t>
        <a:bodyPr/>
        <a:lstStyle/>
        <a:p>
          <a:r>
            <a:rPr lang="en-US" sz="3600" dirty="0"/>
            <a:t>Finland</a:t>
          </a:r>
        </a:p>
      </dgm:t>
    </dgm:pt>
    <dgm:pt modelId="{D0D7C639-35AC-4AB6-AAE2-A781CF181524}" type="parTrans" cxnId="{DF75F16C-1F73-4549-8531-62C1B943A7BB}">
      <dgm:prSet/>
      <dgm:spPr/>
      <dgm:t>
        <a:bodyPr/>
        <a:lstStyle/>
        <a:p>
          <a:endParaRPr lang="en-US"/>
        </a:p>
      </dgm:t>
    </dgm:pt>
    <dgm:pt modelId="{897864BB-405F-48DB-9C1F-A25B1F069C78}" type="sibTrans" cxnId="{DF75F16C-1F73-4549-8531-62C1B943A7BB}">
      <dgm:prSet/>
      <dgm:spPr/>
      <dgm:t>
        <a:bodyPr/>
        <a:lstStyle/>
        <a:p>
          <a:endParaRPr lang="en-US"/>
        </a:p>
      </dgm:t>
    </dgm:pt>
    <dgm:pt modelId="{FD751D42-BC50-40E8-9082-DF88468E66A2}">
      <dgm:prSet phldrT="[Text]" custT="1"/>
      <dgm:spPr/>
      <dgm:t>
        <a:bodyPr/>
        <a:lstStyle/>
        <a:p>
          <a:r>
            <a:rPr lang="en-US" sz="3600" dirty="0"/>
            <a:t>Germany</a:t>
          </a:r>
        </a:p>
      </dgm:t>
    </dgm:pt>
    <dgm:pt modelId="{5ABABC71-57AC-40B0-A74C-33A5B3E971E5}" type="parTrans" cxnId="{62F20ED9-930A-44FF-A8A7-3A3FEC733BAE}">
      <dgm:prSet/>
      <dgm:spPr/>
      <dgm:t>
        <a:bodyPr/>
        <a:lstStyle/>
        <a:p>
          <a:endParaRPr lang="en-US"/>
        </a:p>
      </dgm:t>
    </dgm:pt>
    <dgm:pt modelId="{35843FFA-51E0-4E9E-89D7-198B3E9BE062}" type="sibTrans" cxnId="{62F20ED9-930A-44FF-A8A7-3A3FEC733BAE}">
      <dgm:prSet/>
      <dgm:spPr/>
      <dgm:t>
        <a:bodyPr/>
        <a:lstStyle/>
        <a:p>
          <a:endParaRPr lang="en-US"/>
        </a:p>
      </dgm:t>
    </dgm:pt>
    <dgm:pt modelId="{32C9B17E-FD3B-4D48-841B-CEB1547C048C}">
      <dgm:prSet phldrT="[Text]" custT="1"/>
      <dgm:spPr/>
      <dgm:t>
        <a:bodyPr/>
        <a:lstStyle/>
        <a:p>
          <a:r>
            <a:rPr lang="en-US" sz="3600" dirty="0"/>
            <a:t>Italy</a:t>
          </a:r>
        </a:p>
      </dgm:t>
    </dgm:pt>
    <dgm:pt modelId="{2C3C5B34-B76B-4DBB-809D-D609B25F4102}" type="parTrans" cxnId="{4A2C6503-9CCC-4308-A17D-C219A1A13D58}">
      <dgm:prSet/>
      <dgm:spPr/>
      <dgm:t>
        <a:bodyPr/>
        <a:lstStyle/>
        <a:p>
          <a:endParaRPr lang="en-US"/>
        </a:p>
      </dgm:t>
    </dgm:pt>
    <dgm:pt modelId="{07FE142B-F9D4-466E-BA65-182BC460BF35}" type="sibTrans" cxnId="{4A2C6503-9CCC-4308-A17D-C219A1A13D58}">
      <dgm:prSet/>
      <dgm:spPr/>
      <dgm:t>
        <a:bodyPr/>
        <a:lstStyle/>
        <a:p>
          <a:endParaRPr lang="en-US"/>
        </a:p>
      </dgm:t>
    </dgm:pt>
    <dgm:pt modelId="{0292877D-CE44-499B-A1CC-1A3CE519D7E8}">
      <dgm:prSet custT="1"/>
      <dgm:spPr/>
      <dgm:t>
        <a:bodyPr/>
        <a:lstStyle/>
        <a:p>
          <a:pPr marL="53975" indent="0">
            <a:buFontTx/>
            <a:buNone/>
          </a:pPr>
          <a:r>
            <a:rPr lang="en-US" sz="1700" dirty="0"/>
            <a:t>social democratic welfare state; shift toward a child- and family-centered (preventive) approach, ratified in Child Welfare Act of 2007; foster care preferred over residential care; OOHC as a last resort; yet, comparatively high OOHC rates per 1000 children </a:t>
          </a:r>
        </a:p>
      </dgm:t>
    </dgm:pt>
    <dgm:pt modelId="{0B644FA5-3350-409E-BFF1-D0258916C914}" type="parTrans" cxnId="{2D78E821-F6EC-44D9-8DE4-9BC1DAFBAC40}">
      <dgm:prSet/>
      <dgm:spPr/>
      <dgm:t>
        <a:bodyPr/>
        <a:lstStyle/>
        <a:p>
          <a:endParaRPr lang="en-US"/>
        </a:p>
      </dgm:t>
    </dgm:pt>
    <dgm:pt modelId="{B7B07B38-836A-4414-B4B7-16D86123089A}" type="sibTrans" cxnId="{2D78E821-F6EC-44D9-8DE4-9BC1DAFBAC40}">
      <dgm:prSet/>
      <dgm:spPr/>
      <dgm:t>
        <a:bodyPr/>
        <a:lstStyle/>
        <a:p>
          <a:endParaRPr lang="en-US"/>
        </a:p>
      </dgm:t>
    </dgm:pt>
    <dgm:pt modelId="{0D8FA8C7-602D-4684-A14F-0A571342C29E}">
      <dgm:prSet custT="1"/>
      <dgm:spPr/>
      <dgm:t>
        <a:bodyPr/>
        <a:lstStyle/>
        <a:p>
          <a:pPr marL="53975" indent="0">
            <a:buFontTx/>
            <a:buNone/>
          </a:pPr>
          <a:r>
            <a:rPr lang="en-US" sz="1700" dirty="0"/>
            <a:t>first social welfare system; long and noted history of RC and pedagogical traditions; favors RC over family-based options; major RC reforms following scandals and anti-authoritarian movement in the 1960s and 70s</a:t>
          </a:r>
        </a:p>
      </dgm:t>
    </dgm:pt>
    <dgm:pt modelId="{024060D9-1B42-4CE7-A965-53528E493D93}" type="parTrans" cxnId="{86C0B7D2-51E7-4419-BCE3-C60BC127F0CF}">
      <dgm:prSet/>
      <dgm:spPr/>
      <dgm:t>
        <a:bodyPr/>
        <a:lstStyle/>
        <a:p>
          <a:endParaRPr lang="en-US"/>
        </a:p>
      </dgm:t>
    </dgm:pt>
    <dgm:pt modelId="{C761D70A-245C-46F4-B3A1-74812EF4E3F7}" type="sibTrans" cxnId="{86C0B7D2-51E7-4419-BCE3-C60BC127F0CF}">
      <dgm:prSet/>
      <dgm:spPr/>
      <dgm:t>
        <a:bodyPr/>
        <a:lstStyle/>
        <a:p>
          <a:endParaRPr lang="en-US"/>
        </a:p>
      </dgm:t>
    </dgm:pt>
    <dgm:pt modelId="{4BDA5A67-EF8D-4BEE-8165-35B3B4EFEA75}">
      <dgm:prSet custT="1"/>
      <dgm:spPr/>
      <dgm:t>
        <a:bodyPr/>
        <a:lstStyle/>
        <a:p>
          <a:pPr marL="53975" indent="0">
            <a:buFontTx/>
            <a:buNone/>
          </a:pPr>
          <a:r>
            <a:rPr lang="en-US" sz="1700" dirty="0"/>
            <a:t>long history of institutionalization based on religious and cultural traditions; reluctance to remove children; cultural preference for residential over foster care yet policy promotes foster care; since 2001 closure of large residential facilities</a:t>
          </a:r>
        </a:p>
      </dgm:t>
    </dgm:pt>
    <dgm:pt modelId="{8FA68812-EE5C-4DFE-B554-D04260361DD0}" type="parTrans" cxnId="{44B96D0A-27D1-47F4-9AE7-6338EC0811E5}">
      <dgm:prSet/>
      <dgm:spPr/>
      <dgm:t>
        <a:bodyPr/>
        <a:lstStyle/>
        <a:p>
          <a:endParaRPr lang="en-US"/>
        </a:p>
      </dgm:t>
    </dgm:pt>
    <dgm:pt modelId="{6443C2ED-6E55-4261-8A4A-DC9502374A75}" type="sibTrans" cxnId="{44B96D0A-27D1-47F4-9AE7-6338EC0811E5}">
      <dgm:prSet/>
      <dgm:spPr/>
      <dgm:t>
        <a:bodyPr/>
        <a:lstStyle/>
        <a:p>
          <a:endParaRPr lang="en-US"/>
        </a:p>
      </dgm:t>
    </dgm:pt>
    <dgm:pt modelId="{DAA2C335-F154-42B8-A5D8-D5F04BF31B62}">
      <dgm:prSet custT="1"/>
      <dgm:spPr/>
      <dgm:t>
        <a:bodyPr/>
        <a:lstStyle/>
        <a:p>
          <a:r>
            <a:rPr lang="en-US" sz="3600" dirty="0"/>
            <a:t>Lithuania</a:t>
          </a:r>
        </a:p>
      </dgm:t>
    </dgm:pt>
    <dgm:pt modelId="{F7E05A77-F524-4F31-9E02-7B615106FE90}" type="parTrans" cxnId="{988C58CB-57A1-40BA-8F08-E26ACCF98C7B}">
      <dgm:prSet/>
      <dgm:spPr/>
      <dgm:t>
        <a:bodyPr/>
        <a:lstStyle/>
        <a:p>
          <a:endParaRPr lang="en-US"/>
        </a:p>
      </dgm:t>
    </dgm:pt>
    <dgm:pt modelId="{6D3BBC6C-B96F-401C-B3CB-111FF8CD7B35}" type="sibTrans" cxnId="{988C58CB-57A1-40BA-8F08-E26ACCF98C7B}">
      <dgm:prSet/>
      <dgm:spPr/>
      <dgm:t>
        <a:bodyPr/>
        <a:lstStyle/>
        <a:p>
          <a:endParaRPr lang="en-US"/>
        </a:p>
      </dgm:t>
    </dgm:pt>
    <dgm:pt modelId="{62A9D119-DDCF-41D4-810B-908EDE7E8842}">
      <dgm:prSet custT="1"/>
      <dgm:spPr/>
      <dgm:t>
        <a:bodyPr/>
        <a:lstStyle/>
        <a:p>
          <a:r>
            <a:rPr lang="en-US" sz="3600" dirty="0"/>
            <a:t>Spain</a:t>
          </a:r>
        </a:p>
      </dgm:t>
    </dgm:pt>
    <dgm:pt modelId="{87098454-914F-4210-9DA1-F97E5D77564A}" type="parTrans" cxnId="{29CBFBBD-C75C-4BD0-B1D3-F97FF0917288}">
      <dgm:prSet/>
      <dgm:spPr/>
      <dgm:t>
        <a:bodyPr/>
        <a:lstStyle/>
        <a:p>
          <a:endParaRPr lang="en-US"/>
        </a:p>
      </dgm:t>
    </dgm:pt>
    <dgm:pt modelId="{DEE332A5-665E-4EA5-8580-9302BC42F856}" type="sibTrans" cxnId="{29CBFBBD-C75C-4BD0-B1D3-F97FF0917288}">
      <dgm:prSet/>
      <dgm:spPr/>
      <dgm:t>
        <a:bodyPr/>
        <a:lstStyle/>
        <a:p>
          <a:endParaRPr lang="en-US"/>
        </a:p>
      </dgm:t>
    </dgm:pt>
    <dgm:pt modelId="{217E3C01-C90D-4666-AA52-EB7DA1AA99D0}">
      <dgm:prSet custT="1"/>
      <dgm:spPr/>
      <dgm:t>
        <a:bodyPr/>
        <a:lstStyle/>
        <a:p>
          <a:pPr marL="115888" indent="0">
            <a:buFontTx/>
            <a:buNone/>
          </a:pPr>
          <a:r>
            <a:rPr lang="en-US" sz="1700" dirty="0"/>
            <a:t>strong institutional care traditions inherited from the Soviet system; since gaining independence in 1990, major child welfare reforms; 2014 strategic plan to speed up institutionalization; since then establishment of smaller group homes</a:t>
          </a:r>
        </a:p>
      </dgm:t>
    </dgm:pt>
    <dgm:pt modelId="{51A52393-8B4B-407A-9CFA-C02E97D9B500}" type="parTrans" cxnId="{F0190603-717D-44E4-8D6F-A0A7414EF81D}">
      <dgm:prSet/>
      <dgm:spPr/>
      <dgm:t>
        <a:bodyPr/>
        <a:lstStyle/>
        <a:p>
          <a:endParaRPr lang="en-US"/>
        </a:p>
      </dgm:t>
    </dgm:pt>
    <dgm:pt modelId="{833BE398-9B94-4839-85A6-097E7BC414FA}" type="sibTrans" cxnId="{F0190603-717D-44E4-8D6F-A0A7414EF81D}">
      <dgm:prSet/>
      <dgm:spPr/>
      <dgm:t>
        <a:bodyPr/>
        <a:lstStyle/>
        <a:p>
          <a:endParaRPr lang="en-US"/>
        </a:p>
      </dgm:t>
    </dgm:pt>
    <dgm:pt modelId="{57113EDF-24F7-4648-BE3D-75CD138ECA4B}">
      <dgm:prSet custT="1"/>
      <dgm:spPr/>
      <dgm:t>
        <a:bodyPr/>
        <a:lstStyle/>
        <a:p>
          <a:pPr marL="53975" indent="0">
            <a:buFontTx/>
            <a:buNone/>
          </a:pPr>
          <a:r>
            <a:rPr lang="en-US" sz="1700" dirty="0"/>
            <a:t>long history of institutionalization based on religious and historical traditions; reforms in 1990s toward more family-based options and smaller RC programs; greater decentralization</a:t>
          </a:r>
        </a:p>
      </dgm:t>
    </dgm:pt>
    <dgm:pt modelId="{14F80655-ADCC-4DBA-98B2-BE574C1F1C47}" type="parTrans" cxnId="{F0D7B0B5-F376-4ABD-B46C-90DA37B123CE}">
      <dgm:prSet/>
      <dgm:spPr/>
      <dgm:t>
        <a:bodyPr/>
        <a:lstStyle/>
        <a:p>
          <a:endParaRPr lang="en-US"/>
        </a:p>
      </dgm:t>
    </dgm:pt>
    <dgm:pt modelId="{BC62B573-C656-4FCF-9104-0B53AAD5175B}" type="sibTrans" cxnId="{F0D7B0B5-F376-4ABD-B46C-90DA37B123CE}">
      <dgm:prSet/>
      <dgm:spPr/>
      <dgm:t>
        <a:bodyPr/>
        <a:lstStyle/>
        <a:p>
          <a:endParaRPr lang="en-US"/>
        </a:p>
      </dgm:t>
    </dgm:pt>
    <dgm:pt modelId="{1FC28B82-B5FF-40BF-9912-566493FFF374}" type="pres">
      <dgm:prSet presAssocID="{4080DEDC-1B74-47B5-8311-5114004CE0CE}" presName="diagram" presStyleCnt="0">
        <dgm:presLayoutVars>
          <dgm:dir/>
          <dgm:animLvl val="lvl"/>
          <dgm:resizeHandles val="exact"/>
        </dgm:presLayoutVars>
      </dgm:prSet>
      <dgm:spPr/>
    </dgm:pt>
    <dgm:pt modelId="{1EC22DD3-6C58-47AC-9EE7-052A5C2BDC13}" type="pres">
      <dgm:prSet presAssocID="{016E981F-6256-476D-9287-01B67922B765}" presName="compNode" presStyleCnt="0"/>
      <dgm:spPr/>
    </dgm:pt>
    <dgm:pt modelId="{95135825-5CCF-4CC5-89C0-7B4EF7CBD581}" type="pres">
      <dgm:prSet presAssocID="{016E981F-6256-476D-9287-01B67922B765}" presName="childRect" presStyleLbl="bgAcc1" presStyleIdx="0" presStyleCnt="5" custScaleX="163872" custScaleY="109763">
        <dgm:presLayoutVars>
          <dgm:bulletEnabled val="1"/>
        </dgm:presLayoutVars>
      </dgm:prSet>
      <dgm:spPr/>
    </dgm:pt>
    <dgm:pt modelId="{628CEED7-E559-40E5-9F84-69F96CC3E29F}" type="pres">
      <dgm:prSet presAssocID="{016E981F-6256-476D-9287-01B67922B765}" presName="parentText" presStyleLbl="node1" presStyleIdx="0" presStyleCnt="0">
        <dgm:presLayoutVars>
          <dgm:chMax val="0"/>
          <dgm:bulletEnabled val="1"/>
        </dgm:presLayoutVars>
      </dgm:prSet>
      <dgm:spPr/>
    </dgm:pt>
    <dgm:pt modelId="{2B27EE07-152C-4DBD-BC71-274B9AD79945}" type="pres">
      <dgm:prSet presAssocID="{016E981F-6256-476D-9287-01B67922B765}" presName="parentRect" presStyleLbl="alignNode1" presStyleIdx="0" presStyleCnt="5" custScaleX="163872" custLinFactNeighborX="546" custLinFactNeighborY="9247"/>
      <dgm:spPr/>
    </dgm:pt>
    <dgm:pt modelId="{938E4351-0707-48E8-9C31-7C88C5E43577}" type="pres">
      <dgm:prSet presAssocID="{016E981F-6256-476D-9287-01B67922B765}" presName="adorn" presStyleLbl="fgAccFollowNode1" presStyleIdx="0" presStyleCnt="5" custLinFactNeighborX="62743" custLinFactNeighborY="4002"/>
      <dgm:spPr>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dgm:spPr>
    </dgm:pt>
    <dgm:pt modelId="{00692D9C-29D3-4F03-A837-CCD4E481394F}" type="pres">
      <dgm:prSet presAssocID="{897864BB-405F-48DB-9C1F-A25B1F069C78}" presName="sibTrans" presStyleLbl="sibTrans2D1" presStyleIdx="0" presStyleCnt="0"/>
      <dgm:spPr/>
    </dgm:pt>
    <dgm:pt modelId="{83E40622-B470-4625-8D6A-D01170FC8DEA}" type="pres">
      <dgm:prSet presAssocID="{FD751D42-BC50-40E8-9082-DF88468E66A2}" presName="compNode" presStyleCnt="0"/>
      <dgm:spPr/>
    </dgm:pt>
    <dgm:pt modelId="{9C27EC2A-6B22-4031-84CC-1686F8787674}" type="pres">
      <dgm:prSet presAssocID="{FD751D42-BC50-40E8-9082-DF88468E66A2}" presName="childRect" presStyleLbl="bgAcc1" presStyleIdx="1" presStyleCnt="5" custScaleX="163263" custScaleY="109355">
        <dgm:presLayoutVars>
          <dgm:bulletEnabled val="1"/>
        </dgm:presLayoutVars>
      </dgm:prSet>
      <dgm:spPr/>
    </dgm:pt>
    <dgm:pt modelId="{765D9E41-C8D8-410F-A8CA-3DE30E7A99AF}" type="pres">
      <dgm:prSet presAssocID="{FD751D42-BC50-40E8-9082-DF88468E66A2}" presName="parentText" presStyleLbl="node1" presStyleIdx="0" presStyleCnt="0">
        <dgm:presLayoutVars>
          <dgm:chMax val="0"/>
          <dgm:bulletEnabled val="1"/>
        </dgm:presLayoutVars>
      </dgm:prSet>
      <dgm:spPr/>
    </dgm:pt>
    <dgm:pt modelId="{DDD721B1-6825-4219-BCF4-8895FAD34C49}" type="pres">
      <dgm:prSet presAssocID="{FD751D42-BC50-40E8-9082-DF88468E66A2}" presName="parentRect" presStyleLbl="alignNode1" presStyleIdx="1" presStyleCnt="5" custScaleX="163872" custLinFactNeighborX="-546" custLinFactNeighborY="6695"/>
      <dgm:spPr/>
    </dgm:pt>
    <dgm:pt modelId="{FE64D9C4-C0E6-4682-B965-BAD4A86FF8E8}" type="pres">
      <dgm:prSet presAssocID="{FD751D42-BC50-40E8-9082-DF88468E66A2}" presName="adorn" presStyleLbl="fgAccFollowNode1" presStyleIdx="1" presStyleCnt="5" custLinFactNeighborX="61094" custLinFactNeighborY="-2239"/>
      <dgm:spPr>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dgm:spPr>
    </dgm:pt>
    <dgm:pt modelId="{B3F3B650-CC57-45ED-BE70-66C36B6A4F51}" type="pres">
      <dgm:prSet presAssocID="{35843FFA-51E0-4E9E-89D7-198B3E9BE062}" presName="sibTrans" presStyleLbl="sibTrans2D1" presStyleIdx="0" presStyleCnt="0"/>
      <dgm:spPr/>
    </dgm:pt>
    <dgm:pt modelId="{AD1FE7B6-6062-488A-BA52-8FC0BB1B675F}" type="pres">
      <dgm:prSet presAssocID="{32C9B17E-FD3B-4D48-841B-CEB1547C048C}" presName="compNode" presStyleCnt="0"/>
      <dgm:spPr/>
    </dgm:pt>
    <dgm:pt modelId="{6198B794-DBA8-4629-A394-6D9B29B48DEB}" type="pres">
      <dgm:prSet presAssocID="{32C9B17E-FD3B-4D48-841B-CEB1547C048C}" presName="childRect" presStyleLbl="bgAcc1" presStyleIdx="2" presStyleCnt="5" custScaleX="163872" custScaleY="109763">
        <dgm:presLayoutVars>
          <dgm:bulletEnabled val="1"/>
        </dgm:presLayoutVars>
      </dgm:prSet>
      <dgm:spPr/>
    </dgm:pt>
    <dgm:pt modelId="{8629010A-9AA7-4DAF-B9D7-2C00175BFB01}" type="pres">
      <dgm:prSet presAssocID="{32C9B17E-FD3B-4D48-841B-CEB1547C048C}" presName="parentText" presStyleLbl="node1" presStyleIdx="0" presStyleCnt="0">
        <dgm:presLayoutVars>
          <dgm:chMax val="0"/>
          <dgm:bulletEnabled val="1"/>
        </dgm:presLayoutVars>
      </dgm:prSet>
      <dgm:spPr/>
    </dgm:pt>
    <dgm:pt modelId="{0C1E9803-E516-4F49-9A36-15FEDD066E08}" type="pres">
      <dgm:prSet presAssocID="{32C9B17E-FD3B-4D48-841B-CEB1547C048C}" presName="parentRect" presStyleLbl="alignNode1" presStyleIdx="2" presStyleCnt="5" custScaleX="163872" custLinFactNeighborX="-450" custLinFactNeighborY="9924"/>
      <dgm:spPr/>
    </dgm:pt>
    <dgm:pt modelId="{32D6BFAA-3C87-4A14-8920-C1F7CCB5F26B}" type="pres">
      <dgm:prSet presAssocID="{32C9B17E-FD3B-4D48-841B-CEB1547C048C}" presName="adorn" presStyleLbl="fgAccFollowNode1" presStyleIdx="2" presStyleCnt="5" custLinFactNeighborX="53834" custLinFactNeighborY="10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83200D71-671C-42F7-9699-62BF48C15281}" type="pres">
      <dgm:prSet presAssocID="{07FE142B-F9D4-466E-BA65-182BC460BF35}" presName="sibTrans" presStyleLbl="sibTrans2D1" presStyleIdx="0" presStyleCnt="0"/>
      <dgm:spPr/>
    </dgm:pt>
    <dgm:pt modelId="{639E0F67-72E9-4486-92E5-88EC45A6E9C2}" type="pres">
      <dgm:prSet presAssocID="{DAA2C335-F154-42B8-A5D8-D5F04BF31B62}" presName="compNode" presStyleCnt="0"/>
      <dgm:spPr/>
    </dgm:pt>
    <dgm:pt modelId="{8749F7D0-8EA0-43C1-AC93-A92E1A962BEC}" type="pres">
      <dgm:prSet presAssocID="{DAA2C335-F154-42B8-A5D8-D5F04BF31B62}" presName="childRect" presStyleLbl="bgAcc1" presStyleIdx="3" presStyleCnt="5" custScaleX="163263" custScaleY="109491">
        <dgm:presLayoutVars>
          <dgm:bulletEnabled val="1"/>
        </dgm:presLayoutVars>
      </dgm:prSet>
      <dgm:spPr/>
    </dgm:pt>
    <dgm:pt modelId="{B412AF26-B790-4874-A57B-DBB871671E3E}" type="pres">
      <dgm:prSet presAssocID="{DAA2C335-F154-42B8-A5D8-D5F04BF31B62}" presName="parentText" presStyleLbl="node1" presStyleIdx="0" presStyleCnt="0">
        <dgm:presLayoutVars>
          <dgm:chMax val="0"/>
          <dgm:bulletEnabled val="1"/>
        </dgm:presLayoutVars>
      </dgm:prSet>
      <dgm:spPr/>
    </dgm:pt>
    <dgm:pt modelId="{899D2F1C-7784-4F9E-A296-AEDE143F6A7F}" type="pres">
      <dgm:prSet presAssocID="{DAA2C335-F154-42B8-A5D8-D5F04BF31B62}" presName="parentRect" presStyleLbl="alignNode1" presStyleIdx="3" presStyleCnt="5" custScaleX="162859"/>
      <dgm:spPr/>
    </dgm:pt>
    <dgm:pt modelId="{4112C2E6-FB9F-4E19-B1A4-88EEEF94EAB6}" type="pres">
      <dgm:prSet presAssocID="{DAA2C335-F154-42B8-A5D8-D5F04BF31B62}" presName="adorn" presStyleLbl="fgAccFollowNode1" presStyleIdx="3" presStyleCnt="5" custLinFactNeighborX="57543" custLinFactNeighborY="-9988"/>
      <dgm:spPr>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dgm:spPr>
    </dgm:pt>
    <dgm:pt modelId="{8A9DB0B2-D710-4868-8711-999A01AF997F}" type="pres">
      <dgm:prSet presAssocID="{6D3BBC6C-B96F-401C-B3CB-111FF8CD7B35}" presName="sibTrans" presStyleLbl="sibTrans2D1" presStyleIdx="0" presStyleCnt="0"/>
      <dgm:spPr/>
    </dgm:pt>
    <dgm:pt modelId="{40C17C32-6ED2-41DE-8056-88C3732043AB}" type="pres">
      <dgm:prSet presAssocID="{62A9D119-DDCF-41D4-810B-908EDE7E8842}" presName="compNode" presStyleCnt="0"/>
      <dgm:spPr/>
    </dgm:pt>
    <dgm:pt modelId="{6AB53C0D-D92A-49DF-BE09-5CEDF1C8E5A4}" type="pres">
      <dgm:prSet presAssocID="{62A9D119-DDCF-41D4-810B-908EDE7E8842}" presName="childRect" presStyleLbl="bgAcc1" presStyleIdx="4" presStyleCnt="5" custScaleX="163465" custScaleY="109491">
        <dgm:presLayoutVars>
          <dgm:bulletEnabled val="1"/>
        </dgm:presLayoutVars>
      </dgm:prSet>
      <dgm:spPr/>
    </dgm:pt>
    <dgm:pt modelId="{8D7CEB3C-7D12-490A-BE4F-20A671817257}" type="pres">
      <dgm:prSet presAssocID="{62A9D119-DDCF-41D4-810B-908EDE7E8842}" presName="parentText" presStyleLbl="node1" presStyleIdx="0" presStyleCnt="0">
        <dgm:presLayoutVars>
          <dgm:chMax val="0"/>
          <dgm:bulletEnabled val="1"/>
        </dgm:presLayoutVars>
      </dgm:prSet>
      <dgm:spPr/>
    </dgm:pt>
    <dgm:pt modelId="{848AEF11-1DDC-49A2-83C8-7905CE0ED545}" type="pres">
      <dgm:prSet presAssocID="{62A9D119-DDCF-41D4-810B-908EDE7E8842}" presName="parentRect" presStyleLbl="alignNode1" presStyleIdx="4" presStyleCnt="5" custScaleX="162859"/>
      <dgm:spPr/>
    </dgm:pt>
    <dgm:pt modelId="{5A25EFC4-BF19-49DE-B409-777861E9E219}" type="pres">
      <dgm:prSet presAssocID="{62A9D119-DDCF-41D4-810B-908EDE7E8842}" presName="adorn" presStyleLbl="fgAccFollowNode1" presStyleIdx="4" presStyleCnt="5" custLinFactNeighborX="54989" custLinFactNeighborY="-7439"/>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F0190603-717D-44E4-8D6F-A0A7414EF81D}" srcId="{DAA2C335-F154-42B8-A5D8-D5F04BF31B62}" destId="{217E3C01-C90D-4666-AA52-EB7DA1AA99D0}" srcOrd="0" destOrd="0" parTransId="{51A52393-8B4B-407A-9CFA-C02E97D9B500}" sibTransId="{833BE398-9B94-4839-85A6-097E7BC414FA}"/>
    <dgm:cxn modelId="{4A2C6503-9CCC-4308-A17D-C219A1A13D58}" srcId="{4080DEDC-1B74-47B5-8311-5114004CE0CE}" destId="{32C9B17E-FD3B-4D48-841B-CEB1547C048C}" srcOrd="2" destOrd="0" parTransId="{2C3C5B34-B76B-4DBB-809D-D609B25F4102}" sibTransId="{07FE142B-F9D4-466E-BA65-182BC460BF35}"/>
    <dgm:cxn modelId="{815B2606-62CE-4A93-B371-E0EB4F1F8C7E}" type="presOf" srcId="{217E3C01-C90D-4666-AA52-EB7DA1AA99D0}" destId="{8749F7D0-8EA0-43C1-AC93-A92E1A962BEC}" srcOrd="0" destOrd="0" presId="urn:microsoft.com/office/officeart/2005/8/layout/bList2"/>
    <dgm:cxn modelId="{44B96D0A-27D1-47F4-9AE7-6338EC0811E5}" srcId="{32C9B17E-FD3B-4D48-841B-CEB1547C048C}" destId="{4BDA5A67-EF8D-4BEE-8165-35B3B4EFEA75}" srcOrd="0" destOrd="0" parTransId="{8FA68812-EE5C-4DFE-B554-D04260361DD0}" sibTransId="{6443C2ED-6E55-4261-8A4A-DC9502374A75}"/>
    <dgm:cxn modelId="{A697060F-A99F-48B9-A394-01B01DADFF8E}" type="presOf" srcId="{DAA2C335-F154-42B8-A5D8-D5F04BF31B62}" destId="{899D2F1C-7784-4F9E-A296-AEDE143F6A7F}" srcOrd="1" destOrd="0" presId="urn:microsoft.com/office/officeart/2005/8/layout/bList2"/>
    <dgm:cxn modelId="{B3333419-8381-45F4-ACFE-64B5090CA3C5}" type="presOf" srcId="{62A9D119-DDCF-41D4-810B-908EDE7E8842}" destId="{848AEF11-1DDC-49A2-83C8-7905CE0ED545}" srcOrd="1" destOrd="0" presId="urn:microsoft.com/office/officeart/2005/8/layout/bList2"/>
    <dgm:cxn modelId="{59ADC11F-0D00-48D1-8A90-6601F2B83C15}" type="presOf" srcId="{6D3BBC6C-B96F-401C-B3CB-111FF8CD7B35}" destId="{8A9DB0B2-D710-4868-8711-999A01AF997F}" srcOrd="0" destOrd="0" presId="urn:microsoft.com/office/officeart/2005/8/layout/bList2"/>
    <dgm:cxn modelId="{2D78E821-F6EC-44D9-8DE4-9BC1DAFBAC40}" srcId="{016E981F-6256-476D-9287-01B67922B765}" destId="{0292877D-CE44-499B-A1CC-1A3CE519D7E8}" srcOrd="0" destOrd="0" parTransId="{0B644FA5-3350-409E-BFF1-D0258916C914}" sibTransId="{B7B07B38-836A-4414-B4B7-16D86123089A}"/>
    <dgm:cxn modelId="{C4E0EA31-E7DC-4736-86BF-B6383749ADE4}" type="presOf" srcId="{DAA2C335-F154-42B8-A5D8-D5F04BF31B62}" destId="{B412AF26-B790-4874-A57B-DBB871671E3E}" srcOrd="0" destOrd="0" presId="urn:microsoft.com/office/officeart/2005/8/layout/bList2"/>
    <dgm:cxn modelId="{77EC5939-9664-477D-8EF7-980E55477003}" type="presOf" srcId="{0292877D-CE44-499B-A1CC-1A3CE519D7E8}" destId="{95135825-5CCF-4CC5-89C0-7B4EF7CBD581}" srcOrd="0" destOrd="0" presId="urn:microsoft.com/office/officeart/2005/8/layout/bList2"/>
    <dgm:cxn modelId="{4B785563-EB7C-46CA-8CC2-81C26A359B1A}" type="presOf" srcId="{FD751D42-BC50-40E8-9082-DF88468E66A2}" destId="{DDD721B1-6825-4219-BCF4-8895FAD34C49}" srcOrd="1" destOrd="0" presId="urn:microsoft.com/office/officeart/2005/8/layout/bList2"/>
    <dgm:cxn modelId="{F9E3C545-B739-4275-B200-BBB54ABE5355}" type="presOf" srcId="{FD751D42-BC50-40E8-9082-DF88468E66A2}" destId="{765D9E41-C8D8-410F-A8CA-3DE30E7A99AF}" srcOrd="0" destOrd="0" presId="urn:microsoft.com/office/officeart/2005/8/layout/bList2"/>
    <dgm:cxn modelId="{DF75F16C-1F73-4549-8531-62C1B943A7BB}" srcId="{4080DEDC-1B74-47B5-8311-5114004CE0CE}" destId="{016E981F-6256-476D-9287-01B67922B765}" srcOrd="0" destOrd="0" parTransId="{D0D7C639-35AC-4AB6-AAE2-A781CF181524}" sibTransId="{897864BB-405F-48DB-9C1F-A25B1F069C78}"/>
    <dgm:cxn modelId="{F4CBB992-4354-4457-AA35-E0F2FA027C9F}" type="presOf" srcId="{32C9B17E-FD3B-4D48-841B-CEB1547C048C}" destId="{8629010A-9AA7-4DAF-B9D7-2C00175BFB01}" srcOrd="0" destOrd="0" presId="urn:microsoft.com/office/officeart/2005/8/layout/bList2"/>
    <dgm:cxn modelId="{87E83B9D-F80C-4920-A626-036941DDD456}" type="presOf" srcId="{07FE142B-F9D4-466E-BA65-182BC460BF35}" destId="{83200D71-671C-42F7-9699-62BF48C15281}" srcOrd="0" destOrd="0" presId="urn:microsoft.com/office/officeart/2005/8/layout/bList2"/>
    <dgm:cxn modelId="{B26C2EAF-C420-4B1C-9419-3C594DB6504D}" type="presOf" srcId="{016E981F-6256-476D-9287-01B67922B765}" destId="{628CEED7-E559-40E5-9F84-69F96CC3E29F}" srcOrd="0" destOrd="0" presId="urn:microsoft.com/office/officeart/2005/8/layout/bList2"/>
    <dgm:cxn modelId="{D0CFAFB5-96D2-4540-B3A9-4260BAF1FC63}" type="presOf" srcId="{4BDA5A67-EF8D-4BEE-8165-35B3B4EFEA75}" destId="{6198B794-DBA8-4629-A394-6D9B29B48DEB}" srcOrd="0" destOrd="0" presId="urn:microsoft.com/office/officeart/2005/8/layout/bList2"/>
    <dgm:cxn modelId="{F0D7B0B5-F376-4ABD-B46C-90DA37B123CE}" srcId="{62A9D119-DDCF-41D4-810B-908EDE7E8842}" destId="{57113EDF-24F7-4648-BE3D-75CD138ECA4B}" srcOrd="0" destOrd="0" parTransId="{14F80655-ADCC-4DBA-98B2-BE574C1F1C47}" sibTransId="{BC62B573-C656-4FCF-9104-0B53AAD5175B}"/>
    <dgm:cxn modelId="{479559B7-91C9-4ABA-A312-C9D66C068A78}" type="presOf" srcId="{62A9D119-DDCF-41D4-810B-908EDE7E8842}" destId="{8D7CEB3C-7D12-490A-BE4F-20A671817257}" srcOrd="0" destOrd="0" presId="urn:microsoft.com/office/officeart/2005/8/layout/bList2"/>
    <dgm:cxn modelId="{29CBFBBD-C75C-4BD0-B1D3-F97FF0917288}" srcId="{4080DEDC-1B74-47B5-8311-5114004CE0CE}" destId="{62A9D119-DDCF-41D4-810B-908EDE7E8842}" srcOrd="4" destOrd="0" parTransId="{87098454-914F-4210-9DA1-F97E5D77564A}" sibTransId="{DEE332A5-665E-4EA5-8580-9302BC42F856}"/>
    <dgm:cxn modelId="{E94A5CCA-3564-40CE-B141-4D8D456E3ED0}" type="presOf" srcId="{897864BB-405F-48DB-9C1F-A25B1F069C78}" destId="{00692D9C-29D3-4F03-A837-CCD4E481394F}" srcOrd="0" destOrd="0" presId="urn:microsoft.com/office/officeart/2005/8/layout/bList2"/>
    <dgm:cxn modelId="{CB82ECCA-EED4-4436-B4A2-49641B388859}" type="presOf" srcId="{57113EDF-24F7-4648-BE3D-75CD138ECA4B}" destId="{6AB53C0D-D92A-49DF-BE09-5CEDF1C8E5A4}" srcOrd="0" destOrd="0" presId="urn:microsoft.com/office/officeart/2005/8/layout/bList2"/>
    <dgm:cxn modelId="{988C58CB-57A1-40BA-8F08-E26ACCF98C7B}" srcId="{4080DEDC-1B74-47B5-8311-5114004CE0CE}" destId="{DAA2C335-F154-42B8-A5D8-D5F04BF31B62}" srcOrd="3" destOrd="0" parTransId="{F7E05A77-F524-4F31-9E02-7B615106FE90}" sibTransId="{6D3BBC6C-B96F-401C-B3CB-111FF8CD7B35}"/>
    <dgm:cxn modelId="{86C0B7D2-51E7-4419-BCE3-C60BC127F0CF}" srcId="{FD751D42-BC50-40E8-9082-DF88468E66A2}" destId="{0D8FA8C7-602D-4684-A14F-0A571342C29E}" srcOrd="0" destOrd="0" parTransId="{024060D9-1B42-4CE7-A965-53528E493D93}" sibTransId="{C761D70A-245C-46F4-B3A1-74812EF4E3F7}"/>
    <dgm:cxn modelId="{62F20ED9-930A-44FF-A8A7-3A3FEC733BAE}" srcId="{4080DEDC-1B74-47B5-8311-5114004CE0CE}" destId="{FD751D42-BC50-40E8-9082-DF88468E66A2}" srcOrd="1" destOrd="0" parTransId="{5ABABC71-57AC-40B0-A74C-33A5B3E971E5}" sibTransId="{35843FFA-51E0-4E9E-89D7-198B3E9BE062}"/>
    <dgm:cxn modelId="{09DE52DE-E745-4A92-A281-440F26B7833C}" type="presOf" srcId="{0D8FA8C7-602D-4684-A14F-0A571342C29E}" destId="{9C27EC2A-6B22-4031-84CC-1686F8787674}" srcOrd="0" destOrd="0" presId="urn:microsoft.com/office/officeart/2005/8/layout/bList2"/>
    <dgm:cxn modelId="{D4F795E6-28FB-4012-839E-DAC66EF6D4E9}" type="presOf" srcId="{016E981F-6256-476D-9287-01B67922B765}" destId="{2B27EE07-152C-4DBD-BC71-274B9AD79945}" srcOrd="1" destOrd="0" presId="urn:microsoft.com/office/officeart/2005/8/layout/bList2"/>
    <dgm:cxn modelId="{DDB03FEE-0834-4052-AC4C-052CC89DA7EB}" type="presOf" srcId="{4080DEDC-1B74-47B5-8311-5114004CE0CE}" destId="{1FC28B82-B5FF-40BF-9912-566493FFF374}" srcOrd="0" destOrd="0" presId="urn:microsoft.com/office/officeart/2005/8/layout/bList2"/>
    <dgm:cxn modelId="{02E9D7F1-22FB-4916-8B8F-7513E4FF1207}" type="presOf" srcId="{35843FFA-51E0-4E9E-89D7-198B3E9BE062}" destId="{B3F3B650-CC57-45ED-BE70-66C36B6A4F51}" srcOrd="0" destOrd="0" presId="urn:microsoft.com/office/officeart/2005/8/layout/bList2"/>
    <dgm:cxn modelId="{757E73F3-172C-4374-8C31-090D80ED8E0C}" type="presOf" srcId="{32C9B17E-FD3B-4D48-841B-CEB1547C048C}" destId="{0C1E9803-E516-4F49-9A36-15FEDD066E08}" srcOrd="1" destOrd="0" presId="urn:microsoft.com/office/officeart/2005/8/layout/bList2"/>
    <dgm:cxn modelId="{73D9981B-5785-4606-9E7A-DA3B5A949BD8}" type="presParOf" srcId="{1FC28B82-B5FF-40BF-9912-566493FFF374}" destId="{1EC22DD3-6C58-47AC-9EE7-052A5C2BDC13}" srcOrd="0" destOrd="0" presId="urn:microsoft.com/office/officeart/2005/8/layout/bList2"/>
    <dgm:cxn modelId="{604B9882-D0A2-456F-AFC4-526535FFFEB3}" type="presParOf" srcId="{1EC22DD3-6C58-47AC-9EE7-052A5C2BDC13}" destId="{95135825-5CCF-4CC5-89C0-7B4EF7CBD581}" srcOrd="0" destOrd="0" presId="urn:microsoft.com/office/officeart/2005/8/layout/bList2"/>
    <dgm:cxn modelId="{55D6DD93-3DAD-40A7-BA3B-63AAE5B3F2D1}" type="presParOf" srcId="{1EC22DD3-6C58-47AC-9EE7-052A5C2BDC13}" destId="{628CEED7-E559-40E5-9F84-69F96CC3E29F}" srcOrd="1" destOrd="0" presId="urn:microsoft.com/office/officeart/2005/8/layout/bList2"/>
    <dgm:cxn modelId="{BC134413-3C41-4C24-A73F-F4BC4879DA02}" type="presParOf" srcId="{1EC22DD3-6C58-47AC-9EE7-052A5C2BDC13}" destId="{2B27EE07-152C-4DBD-BC71-274B9AD79945}" srcOrd="2" destOrd="0" presId="urn:microsoft.com/office/officeart/2005/8/layout/bList2"/>
    <dgm:cxn modelId="{7DEF7F51-0669-4CFC-9B64-03291ABFB4E8}" type="presParOf" srcId="{1EC22DD3-6C58-47AC-9EE7-052A5C2BDC13}" destId="{938E4351-0707-48E8-9C31-7C88C5E43577}" srcOrd="3" destOrd="0" presId="urn:microsoft.com/office/officeart/2005/8/layout/bList2"/>
    <dgm:cxn modelId="{B2F77BFC-244D-42A2-92E3-33AF88C0A1B0}" type="presParOf" srcId="{1FC28B82-B5FF-40BF-9912-566493FFF374}" destId="{00692D9C-29D3-4F03-A837-CCD4E481394F}" srcOrd="1" destOrd="0" presId="urn:microsoft.com/office/officeart/2005/8/layout/bList2"/>
    <dgm:cxn modelId="{E53FC4E7-B55F-4E6F-8974-B1046F91030A}" type="presParOf" srcId="{1FC28B82-B5FF-40BF-9912-566493FFF374}" destId="{83E40622-B470-4625-8D6A-D01170FC8DEA}" srcOrd="2" destOrd="0" presId="urn:microsoft.com/office/officeart/2005/8/layout/bList2"/>
    <dgm:cxn modelId="{0404BA9D-6B81-421A-9B9F-768CFE7C3BC4}" type="presParOf" srcId="{83E40622-B470-4625-8D6A-D01170FC8DEA}" destId="{9C27EC2A-6B22-4031-84CC-1686F8787674}" srcOrd="0" destOrd="0" presId="urn:microsoft.com/office/officeart/2005/8/layout/bList2"/>
    <dgm:cxn modelId="{4B00834F-188C-4490-9948-48E5B2A0919F}" type="presParOf" srcId="{83E40622-B470-4625-8D6A-D01170FC8DEA}" destId="{765D9E41-C8D8-410F-A8CA-3DE30E7A99AF}" srcOrd="1" destOrd="0" presId="urn:microsoft.com/office/officeart/2005/8/layout/bList2"/>
    <dgm:cxn modelId="{38AFFAD5-F4AE-4C24-92F6-56597F814C1B}" type="presParOf" srcId="{83E40622-B470-4625-8D6A-D01170FC8DEA}" destId="{DDD721B1-6825-4219-BCF4-8895FAD34C49}" srcOrd="2" destOrd="0" presId="urn:microsoft.com/office/officeart/2005/8/layout/bList2"/>
    <dgm:cxn modelId="{DD6B762F-D1FC-46C4-B12B-3BE689B7F0CB}" type="presParOf" srcId="{83E40622-B470-4625-8D6A-D01170FC8DEA}" destId="{FE64D9C4-C0E6-4682-B965-BAD4A86FF8E8}" srcOrd="3" destOrd="0" presId="urn:microsoft.com/office/officeart/2005/8/layout/bList2"/>
    <dgm:cxn modelId="{CDBEF4F3-4D34-4076-917C-D3CA5912D093}" type="presParOf" srcId="{1FC28B82-B5FF-40BF-9912-566493FFF374}" destId="{B3F3B650-CC57-45ED-BE70-66C36B6A4F51}" srcOrd="3" destOrd="0" presId="urn:microsoft.com/office/officeart/2005/8/layout/bList2"/>
    <dgm:cxn modelId="{1FD8FE03-6F3D-4284-B85B-F875D2DBE14E}" type="presParOf" srcId="{1FC28B82-B5FF-40BF-9912-566493FFF374}" destId="{AD1FE7B6-6062-488A-BA52-8FC0BB1B675F}" srcOrd="4" destOrd="0" presId="urn:microsoft.com/office/officeart/2005/8/layout/bList2"/>
    <dgm:cxn modelId="{0FEB9035-8AEF-43B9-854D-879468CDAC32}" type="presParOf" srcId="{AD1FE7B6-6062-488A-BA52-8FC0BB1B675F}" destId="{6198B794-DBA8-4629-A394-6D9B29B48DEB}" srcOrd="0" destOrd="0" presId="urn:microsoft.com/office/officeart/2005/8/layout/bList2"/>
    <dgm:cxn modelId="{A6C9900C-FC5D-4C51-924D-B8DB7B143F0D}" type="presParOf" srcId="{AD1FE7B6-6062-488A-BA52-8FC0BB1B675F}" destId="{8629010A-9AA7-4DAF-B9D7-2C00175BFB01}" srcOrd="1" destOrd="0" presId="urn:microsoft.com/office/officeart/2005/8/layout/bList2"/>
    <dgm:cxn modelId="{D9C3617E-DE62-4A9F-B5F8-8DCE4CC8CDF4}" type="presParOf" srcId="{AD1FE7B6-6062-488A-BA52-8FC0BB1B675F}" destId="{0C1E9803-E516-4F49-9A36-15FEDD066E08}" srcOrd="2" destOrd="0" presId="urn:microsoft.com/office/officeart/2005/8/layout/bList2"/>
    <dgm:cxn modelId="{BA2D1662-06DB-446D-BCC7-E632A047A9BB}" type="presParOf" srcId="{AD1FE7B6-6062-488A-BA52-8FC0BB1B675F}" destId="{32D6BFAA-3C87-4A14-8920-C1F7CCB5F26B}" srcOrd="3" destOrd="0" presId="urn:microsoft.com/office/officeart/2005/8/layout/bList2"/>
    <dgm:cxn modelId="{99092907-7FE2-436E-B8CA-FF557948368E}" type="presParOf" srcId="{1FC28B82-B5FF-40BF-9912-566493FFF374}" destId="{83200D71-671C-42F7-9699-62BF48C15281}" srcOrd="5" destOrd="0" presId="urn:microsoft.com/office/officeart/2005/8/layout/bList2"/>
    <dgm:cxn modelId="{7BA61A44-92A7-4775-AA52-FF208A142610}" type="presParOf" srcId="{1FC28B82-B5FF-40BF-9912-566493FFF374}" destId="{639E0F67-72E9-4486-92E5-88EC45A6E9C2}" srcOrd="6" destOrd="0" presId="urn:microsoft.com/office/officeart/2005/8/layout/bList2"/>
    <dgm:cxn modelId="{A96736DD-1128-47A9-A6AC-3CBFEAFE085B}" type="presParOf" srcId="{639E0F67-72E9-4486-92E5-88EC45A6E9C2}" destId="{8749F7D0-8EA0-43C1-AC93-A92E1A962BEC}" srcOrd="0" destOrd="0" presId="urn:microsoft.com/office/officeart/2005/8/layout/bList2"/>
    <dgm:cxn modelId="{1009BE31-71B9-4792-8747-F550B4DB909A}" type="presParOf" srcId="{639E0F67-72E9-4486-92E5-88EC45A6E9C2}" destId="{B412AF26-B790-4874-A57B-DBB871671E3E}" srcOrd="1" destOrd="0" presId="urn:microsoft.com/office/officeart/2005/8/layout/bList2"/>
    <dgm:cxn modelId="{B5D5FF33-5AAA-4DC6-92AE-CF4C0A7CD0AF}" type="presParOf" srcId="{639E0F67-72E9-4486-92E5-88EC45A6E9C2}" destId="{899D2F1C-7784-4F9E-A296-AEDE143F6A7F}" srcOrd="2" destOrd="0" presId="urn:microsoft.com/office/officeart/2005/8/layout/bList2"/>
    <dgm:cxn modelId="{53F7B396-D6C8-47D7-B85D-742F4DB3930A}" type="presParOf" srcId="{639E0F67-72E9-4486-92E5-88EC45A6E9C2}" destId="{4112C2E6-FB9F-4E19-B1A4-88EEEF94EAB6}" srcOrd="3" destOrd="0" presId="urn:microsoft.com/office/officeart/2005/8/layout/bList2"/>
    <dgm:cxn modelId="{7F8E1E55-D857-4A45-B9AE-605F5C2FCEF1}" type="presParOf" srcId="{1FC28B82-B5FF-40BF-9912-566493FFF374}" destId="{8A9DB0B2-D710-4868-8711-999A01AF997F}" srcOrd="7" destOrd="0" presId="urn:microsoft.com/office/officeart/2005/8/layout/bList2"/>
    <dgm:cxn modelId="{669BC627-F68C-47F2-85A8-A96027736B19}" type="presParOf" srcId="{1FC28B82-B5FF-40BF-9912-566493FFF374}" destId="{40C17C32-6ED2-41DE-8056-88C3732043AB}" srcOrd="8" destOrd="0" presId="urn:microsoft.com/office/officeart/2005/8/layout/bList2"/>
    <dgm:cxn modelId="{6E61CC53-F0FB-4801-B9BA-701807330D6F}" type="presParOf" srcId="{40C17C32-6ED2-41DE-8056-88C3732043AB}" destId="{6AB53C0D-D92A-49DF-BE09-5CEDF1C8E5A4}" srcOrd="0" destOrd="0" presId="urn:microsoft.com/office/officeart/2005/8/layout/bList2"/>
    <dgm:cxn modelId="{35F7BD15-D72D-4CF0-9AEF-CD2982EF09A2}" type="presParOf" srcId="{40C17C32-6ED2-41DE-8056-88C3732043AB}" destId="{8D7CEB3C-7D12-490A-BE4F-20A671817257}" srcOrd="1" destOrd="0" presId="urn:microsoft.com/office/officeart/2005/8/layout/bList2"/>
    <dgm:cxn modelId="{0FAC2011-9E09-419C-BCF5-3D9A78F51755}" type="presParOf" srcId="{40C17C32-6ED2-41DE-8056-88C3732043AB}" destId="{848AEF11-1DDC-49A2-83C8-7905CE0ED545}" srcOrd="2" destOrd="0" presId="urn:microsoft.com/office/officeart/2005/8/layout/bList2"/>
    <dgm:cxn modelId="{AAAB63C6-2D73-4723-917B-3503E3B74BAA}" type="presParOf" srcId="{40C17C32-6ED2-41DE-8056-88C3732043AB}" destId="{5A25EFC4-BF19-49DE-B409-777861E9E21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552FC7-DC6E-4EBA-893F-0EBCFF17096F}" type="doc">
      <dgm:prSet loTypeId="urn:diagrams.loki3.com/VaryingWidthList" loCatId="list" qsTypeId="urn:microsoft.com/office/officeart/2005/8/quickstyle/3d1" qsCatId="3D" csTypeId="urn:microsoft.com/office/officeart/2005/8/colors/accent2_2" csCatId="accent2" phldr="1"/>
      <dgm:spPr/>
    </dgm:pt>
    <dgm:pt modelId="{FCB14748-DC68-4F52-9F76-FDF3421DA4CF}">
      <dgm:prSet phldrT="[Text]" custT="1"/>
      <dgm:spPr/>
      <dgm:t>
        <a:bodyPr/>
        <a:lstStyle/>
        <a:p>
          <a:r>
            <a:rPr lang="en-US" sz="4400" dirty="0"/>
            <a:t>Finland</a:t>
          </a:r>
        </a:p>
      </dgm:t>
    </dgm:pt>
    <dgm:pt modelId="{C36C1BBB-FEB8-43D4-9D07-91065E7ECE87}" type="parTrans" cxnId="{6A1C89F0-8050-4A59-B4F1-071FF7E1AB76}">
      <dgm:prSet/>
      <dgm:spPr/>
      <dgm:t>
        <a:bodyPr/>
        <a:lstStyle/>
        <a:p>
          <a:endParaRPr lang="en-US"/>
        </a:p>
      </dgm:t>
    </dgm:pt>
    <dgm:pt modelId="{5E1B0630-E39F-4EF5-B012-313C62E223F4}" type="sibTrans" cxnId="{6A1C89F0-8050-4A59-B4F1-071FF7E1AB76}">
      <dgm:prSet/>
      <dgm:spPr/>
      <dgm:t>
        <a:bodyPr/>
        <a:lstStyle/>
        <a:p>
          <a:endParaRPr lang="en-US"/>
        </a:p>
      </dgm:t>
    </dgm:pt>
    <dgm:pt modelId="{8251810C-A551-47DC-B7E9-92238DE2C9A1}">
      <dgm:prSet phldrT="[Text]" custT="1"/>
      <dgm:spPr/>
      <dgm:t>
        <a:bodyPr/>
        <a:lstStyle/>
        <a:p>
          <a:r>
            <a:rPr lang="en-US" sz="4400" dirty="0"/>
            <a:t>Germany</a:t>
          </a:r>
        </a:p>
      </dgm:t>
    </dgm:pt>
    <dgm:pt modelId="{64E6C7B4-85AA-4341-8E5D-8B952AB2A25A}" type="parTrans" cxnId="{494CA297-8387-4184-BA49-ED4DE56C24D5}">
      <dgm:prSet/>
      <dgm:spPr/>
      <dgm:t>
        <a:bodyPr/>
        <a:lstStyle/>
        <a:p>
          <a:endParaRPr lang="en-US"/>
        </a:p>
      </dgm:t>
    </dgm:pt>
    <dgm:pt modelId="{21648CEF-2887-4C71-BA21-3C7EF9EA05AB}" type="sibTrans" cxnId="{494CA297-8387-4184-BA49-ED4DE56C24D5}">
      <dgm:prSet/>
      <dgm:spPr/>
      <dgm:t>
        <a:bodyPr/>
        <a:lstStyle/>
        <a:p>
          <a:endParaRPr lang="en-US"/>
        </a:p>
      </dgm:t>
    </dgm:pt>
    <dgm:pt modelId="{7631A215-E545-4403-AE3E-6F1260646DE4}">
      <dgm:prSet phldrT="[Text]" custT="1"/>
      <dgm:spPr/>
      <dgm:t>
        <a:bodyPr/>
        <a:lstStyle/>
        <a:p>
          <a:r>
            <a:rPr lang="en-US" sz="4400" dirty="0"/>
            <a:t>Italy</a:t>
          </a:r>
        </a:p>
      </dgm:t>
    </dgm:pt>
    <dgm:pt modelId="{44BF2AEF-F771-492A-B47D-389C6213EEF0}" type="parTrans" cxnId="{4288E254-482A-43D0-9A85-A75DF695CAF6}">
      <dgm:prSet/>
      <dgm:spPr/>
      <dgm:t>
        <a:bodyPr/>
        <a:lstStyle/>
        <a:p>
          <a:endParaRPr lang="en-US"/>
        </a:p>
      </dgm:t>
    </dgm:pt>
    <dgm:pt modelId="{8E3404AE-BD2F-429B-96BE-72C9A96B022E}" type="sibTrans" cxnId="{4288E254-482A-43D0-9A85-A75DF695CAF6}">
      <dgm:prSet/>
      <dgm:spPr/>
      <dgm:t>
        <a:bodyPr/>
        <a:lstStyle/>
        <a:p>
          <a:endParaRPr lang="en-US"/>
        </a:p>
      </dgm:t>
    </dgm:pt>
    <dgm:pt modelId="{081D5127-86CB-43A9-99AB-EBAF005BD958}">
      <dgm:prSet custT="1"/>
      <dgm:spPr/>
      <dgm:t>
        <a:bodyPr/>
        <a:lstStyle/>
        <a:p>
          <a:r>
            <a:rPr lang="en-US" sz="4400" dirty="0"/>
            <a:t>Lithuania</a:t>
          </a:r>
        </a:p>
      </dgm:t>
    </dgm:pt>
    <dgm:pt modelId="{78C285BE-6B49-41FB-8722-767B155C51FA}" type="parTrans" cxnId="{86268CFE-A290-4808-955C-02432180F661}">
      <dgm:prSet/>
      <dgm:spPr/>
      <dgm:t>
        <a:bodyPr/>
        <a:lstStyle/>
        <a:p>
          <a:endParaRPr lang="en-US"/>
        </a:p>
      </dgm:t>
    </dgm:pt>
    <dgm:pt modelId="{B249FA6F-701D-450C-BD7C-EE7DED5AED6C}" type="sibTrans" cxnId="{86268CFE-A290-4808-955C-02432180F661}">
      <dgm:prSet/>
      <dgm:spPr/>
      <dgm:t>
        <a:bodyPr/>
        <a:lstStyle/>
        <a:p>
          <a:endParaRPr lang="en-US"/>
        </a:p>
      </dgm:t>
    </dgm:pt>
    <dgm:pt modelId="{E7CE6E25-F509-4550-B7B9-061E888A23FD}">
      <dgm:prSet custT="1"/>
      <dgm:spPr/>
      <dgm:t>
        <a:bodyPr/>
        <a:lstStyle/>
        <a:p>
          <a:r>
            <a:rPr lang="en-US" sz="4400" dirty="0"/>
            <a:t>Spain</a:t>
          </a:r>
        </a:p>
      </dgm:t>
    </dgm:pt>
    <dgm:pt modelId="{47E8DE28-5C76-4267-9466-C9537FB92A8E}" type="parTrans" cxnId="{A954FB03-9B34-4E1F-9B45-3EA0870E34AA}">
      <dgm:prSet/>
      <dgm:spPr/>
      <dgm:t>
        <a:bodyPr/>
        <a:lstStyle/>
        <a:p>
          <a:endParaRPr lang="en-US"/>
        </a:p>
      </dgm:t>
    </dgm:pt>
    <dgm:pt modelId="{FAAF46E6-F7B2-48FA-9E43-86532A5286A8}" type="sibTrans" cxnId="{A954FB03-9B34-4E1F-9B45-3EA0870E34AA}">
      <dgm:prSet/>
      <dgm:spPr/>
      <dgm:t>
        <a:bodyPr/>
        <a:lstStyle/>
        <a:p>
          <a:endParaRPr lang="en-US"/>
        </a:p>
      </dgm:t>
    </dgm:pt>
    <dgm:pt modelId="{838ACC21-DAB4-4839-BE35-633C26613C14}" type="pres">
      <dgm:prSet presAssocID="{B6552FC7-DC6E-4EBA-893F-0EBCFF17096F}" presName="Name0" presStyleCnt="0">
        <dgm:presLayoutVars>
          <dgm:resizeHandles/>
        </dgm:presLayoutVars>
      </dgm:prSet>
      <dgm:spPr/>
    </dgm:pt>
    <dgm:pt modelId="{FB46E900-B9CC-4CF3-ADB6-DA3A247C4246}" type="pres">
      <dgm:prSet presAssocID="{FCB14748-DC68-4F52-9F76-FDF3421DA4CF}" presName="text" presStyleLbl="node1" presStyleIdx="0" presStyleCnt="5" custScaleX="148683">
        <dgm:presLayoutVars>
          <dgm:bulletEnabled val="1"/>
        </dgm:presLayoutVars>
      </dgm:prSet>
      <dgm:spPr/>
    </dgm:pt>
    <dgm:pt modelId="{9D15EB6B-795C-4BEA-9AC3-76828D6D2B5B}" type="pres">
      <dgm:prSet presAssocID="{5E1B0630-E39F-4EF5-B012-313C62E223F4}" presName="space" presStyleCnt="0"/>
      <dgm:spPr/>
    </dgm:pt>
    <dgm:pt modelId="{1C0ED6CC-CF48-4588-B05A-3AB68E26260F}" type="pres">
      <dgm:prSet presAssocID="{8251810C-A551-47DC-B7E9-92238DE2C9A1}" presName="text" presStyleLbl="node1" presStyleIdx="1" presStyleCnt="5" custScaleX="117231">
        <dgm:presLayoutVars>
          <dgm:bulletEnabled val="1"/>
        </dgm:presLayoutVars>
      </dgm:prSet>
      <dgm:spPr/>
    </dgm:pt>
    <dgm:pt modelId="{5CBE350D-4996-458D-B838-03A68D8A27FB}" type="pres">
      <dgm:prSet presAssocID="{21648CEF-2887-4C71-BA21-3C7EF9EA05AB}" presName="space" presStyleCnt="0"/>
      <dgm:spPr/>
    </dgm:pt>
    <dgm:pt modelId="{E4F0E0AC-F492-40BB-BCAF-A1A2E18D781A}" type="pres">
      <dgm:prSet presAssocID="{7631A215-E545-4403-AE3E-6F1260646DE4}" presName="text" presStyleLbl="node1" presStyleIdx="2" presStyleCnt="5" custScaleX="234462">
        <dgm:presLayoutVars>
          <dgm:bulletEnabled val="1"/>
        </dgm:presLayoutVars>
      </dgm:prSet>
      <dgm:spPr/>
    </dgm:pt>
    <dgm:pt modelId="{3DC8BBCC-BBF0-4B05-A4DE-DB179045CDF1}" type="pres">
      <dgm:prSet presAssocID="{8E3404AE-BD2F-429B-96BE-72C9A96B022E}" presName="space" presStyleCnt="0"/>
      <dgm:spPr/>
    </dgm:pt>
    <dgm:pt modelId="{D86F7E11-E5CC-47E5-9270-0AC47A81543F}" type="pres">
      <dgm:prSet presAssocID="{081D5127-86CB-43A9-99AB-EBAF005BD958}" presName="text" presStyleLbl="node1" presStyleIdx="3" presStyleCnt="5" custScaleX="121920">
        <dgm:presLayoutVars>
          <dgm:bulletEnabled val="1"/>
        </dgm:presLayoutVars>
      </dgm:prSet>
      <dgm:spPr/>
    </dgm:pt>
    <dgm:pt modelId="{D895B593-6CCC-4217-A25F-8573D03F860E}" type="pres">
      <dgm:prSet presAssocID="{B249FA6F-701D-450C-BD7C-EE7DED5AED6C}" presName="space" presStyleCnt="0"/>
      <dgm:spPr/>
    </dgm:pt>
    <dgm:pt modelId="{9031F4FF-4658-497A-95EE-EAA0EB44BA8E}" type="pres">
      <dgm:prSet presAssocID="{E7CE6E25-F509-4550-B7B9-061E888A23FD}" presName="text" presStyleLbl="node1" presStyleIdx="4" presStyleCnt="5" custScaleX="193524">
        <dgm:presLayoutVars>
          <dgm:bulletEnabled val="1"/>
        </dgm:presLayoutVars>
      </dgm:prSet>
      <dgm:spPr/>
    </dgm:pt>
  </dgm:ptLst>
  <dgm:cxnLst>
    <dgm:cxn modelId="{A954FB03-9B34-4E1F-9B45-3EA0870E34AA}" srcId="{B6552FC7-DC6E-4EBA-893F-0EBCFF17096F}" destId="{E7CE6E25-F509-4550-B7B9-061E888A23FD}" srcOrd="4" destOrd="0" parTransId="{47E8DE28-5C76-4267-9466-C9537FB92A8E}" sibTransId="{FAAF46E6-F7B2-48FA-9E43-86532A5286A8}"/>
    <dgm:cxn modelId="{9AB5BE2C-EA29-417D-B553-39DA01553ACC}" type="presOf" srcId="{B6552FC7-DC6E-4EBA-893F-0EBCFF17096F}" destId="{838ACC21-DAB4-4839-BE35-633C26613C14}" srcOrd="0" destOrd="0" presId="urn:diagrams.loki3.com/VaryingWidthList"/>
    <dgm:cxn modelId="{2090045D-A6F9-4D4C-805E-5D1006954901}" type="presOf" srcId="{7631A215-E545-4403-AE3E-6F1260646DE4}" destId="{E4F0E0AC-F492-40BB-BCAF-A1A2E18D781A}" srcOrd="0" destOrd="0" presId="urn:diagrams.loki3.com/VaryingWidthList"/>
    <dgm:cxn modelId="{A14FB96D-5032-488D-9568-4610BE77BFF2}" type="presOf" srcId="{081D5127-86CB-43A9-99AB-EBAF005BD958}" destId="{D86F7E11-E5CC-47E5-9270-0AC47A81543F}" srcOrd="0" destOrd="0" presId="urn:diagrams.loki3.com/VaryingWidthList"/>
    <dgm:cxn modelId="{4288E254-482A-43D0-9A85-A75DF695CAF6}" srcId="{B6552FC7-DC6E-4EBA-893F-0EBCFF17096F}" destId="{7631A215-E545-4403-AE3E-6F1260646DE4}" srcOrd="2" destOrd="0" parTransId="{44BF2AEF-F771-492A-B47D-389C6213EEF0}" sibTransId="{8E3404AE-BD2F-429B-96BE-72C9A96B022E}"/>
    <dgm:cxn modelId="{8B4ED777-73A4-4734-B636-FB3D0FF86412}" type="presOf" srcId="{FCB14748-DC68-4F52-9F76-FDF3421DA4CF}" destId="{FB46E900-B9CC-4CF3-ADB6-DA3A247C4246}" srcOrd="0" destOrd="0" presId="urn:diagrams.loki3.com/VaryingWidthList"/>
    <dgm:cxn modelId="{E0E9E394-9AB2-4D84-A6BF-DD7D9E3CE3A7}" type="presOf" srcId="{8251810C-A551-47DC-B7E9-92238DE2C9A1}" destId="{1C0ED6CC-CF48-4588-B05A-3AB68E26260F}" srcOrd="0" destOrd="0" presId="urn:diagrams.loki3.com/VaryingWidthList"/>
    <dgm:cxn modelId="{494CA297-8387-4184-BA49-ED4DE56C24D5}" srcId="{B6552FC7-DC6E-4EBA-893F-0EBCFF17096F}" destId="{8251810C-A551-47DC-B7E9-92238DE2C9A1}" srcOrd="1" destOrd="0" parTransId="{64E6C7B4-85AA-4341-8E5D-8B952AB2A25A}" sibTransId="{21648CEF-2887-4C71-BA21-3C7EF9EA05AB}"/>
    <dgm:cxn modelId="{8A028BB7-D6B8-4A1A-9E52-15F2C0068A18}" type="presOf" srcId="{E7CE6E25-F509-4550-B7B9-061E888A23FD}" destId="{9031F4FF-4658-497A-95EE-EAA0EB44BA8E}" srcOrd="0" destOrd="0" presId="urn:diagrams.loki3.com/VaryingWidthList"/>
    <dgm:cxn modelId="{6A1C89F0-8050-4A59-B4F1-071FF7E1AB76}" srcId="{B6552FC7-DC6E-4EBA-893F-0EBCFF17096F}" destId="{FCB14748-DC68-4F52-9F76-FDF3421DA4CF}" srcOrd="0" destOrd="0" parTransId="{C36C1BBB-FEB8-43D4-9D07-91065E7ECE87}" sibTransId="{5E1B0630-E39F-4EF5-B012-313C62E223F4}"/>
    <dgm:cxn modelId="{86268CFE-A290-4808-955C-02432180F661}" srcId="{B6552FC7-DC6E-4EBA-893F-0EBCFF17096F}" destId="{081D5127-86CB-43A9-99AB-EBAF005BD958}" srcOrd="3" destOrd="0" parTransId="{78C285BE-6B49-41FB-8722-767B155C51FA}" sibTransId="{B249FA6F-701D-450C-BD7C-EE7DED5AED6C}"/>
    <dgm:cxn modelId="{1F604922-195C-4A80-A473-53A710020B2A}" type="presParOf" srcId="{838ACC21-DAB4-4839-BE35-633C26613C14}" destId="{FB46E900-B9CC-4CF3-ADB6-DA3A247C4246}" srcOrd="0" destOrd="0" presId="urn:diagrams.loki3.com/VaryingWidthList"/>
    <dgm:cxn modelId="{2833F13E-05B9-4220-BD87-CDCB304964EB}" type="presParOf" srcId="{838ACC21-DAB4-4839-BE35-633C26613C14}" destId="{9D15EB6B-795C-4BEA-9AC3-76828D6D2B5B}" srcOrd="1" destOrd="0" presId="urn:diagrams.loki3.com/VaryingWidthList"/>
    <dgm:cxn modelId="{2D44C120-8126-4DEE-87F6-4EE282A40150}" type="presParOf" srcId="{838ACC21-DAB4-4839-BE35-633C26613C14}" destId="{1C0ED6CC-CF48-4588-B05A-3AB68E26260F}" srcOrd="2" destOrd="0" presId="urn:diagrams.loki3.com/VaryingWidthList"/>
    <dgm:cxn modelId="{334C76B4-6317-465A-B365-BAE80B1C3A7F}" type="presParOf" srcId="{838ACC21-DAB4-4839-BE35-633C26613C14}" destId="{5CBE350D-4996-458D-B838-03A68D8A27FB}" srcOrd="3" destOrd="0" presId="urn:diagrams.loki3.com/VaryingWidthList"/>
    <dgm:cxn modelId="{1102ED9E-1C84-44AE-980C-5BCF7C54495B}" type="presParOf" srcId="{838ACC21-DAB4-4839-BE35-633C26613C14}" destId="{E4F0E0AC-F492-40BB-BCAF-A1A2E18D781A}" srcOrd="4" destOrd="0" presId="urn:diagrams.loki3.com/VaryingWidthList"/>
    <dgm:cxn modelId="{96775601-AF38-423A-AA6B-CAEDB0DD75A3}" type="presParOf" srcId="{838ACC21-DAB4-4839-BE35-633C26613C14}" destId="{3DC8BBCC-BBF0-4B05-A4DE-DB179045CDF1}" srcOrd="5" destOrd="0" presId="urn:diagrams.loki3.com/VaryingWidthList"/>
    <dgm:cxn modelId="{970FD08B-678B-4547-B9A4-84601C0ED60C}" type="presParOf" srcId="{838ACC21-DAB4-4839-BE35-633C26613C14}" destId="{D86F7E11-E5CC-47E5-9270-0AC47A81543F}" srcOrd="6" destOrd="0" presId="urn:diagrams.loki3.com/VaryingWidthList"/>
    <dgm:cxn modelId="{EB14200F-5F58-47EE-B2B8-244F16E2965E}" type="presParOf" srcId="{838ACC21-DAB4-4839-BE35-633C26613C14}" destId="{D895B593-6CCC-4217-A25F-8573D03F860E}" srcOrd="7" destOrd="0" presId="urn:diagrams.loki3.com/VaryingWidthList"/>
    <dgm:cxn modelId="{EE659EBC-FD3E-4E55-A77E-6027A86F8F32}" type="presParOf" srcId="{838ACC21-DAB4-4839-BE35-633C26613C14}" destId="{9031F4FF-4658-497A-95EE-EAA0EB44BA8E}" srcOrd="8" destOrd="0" presId="urn:diagrams.loki3.com/VaryingWidth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38B26F-5A90-4DE6-932D-1451D47BB947}"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0FB10523-3603-4DDD-960E-727F78ED4741}">
      <dgm:prSet phldrT="[Text]" phldr="1"/>
      <dgm:spPr/>
      <dgm:t>
        <a:bodyPr/>
        <a:lstStyle/>
        <a:p>
          <a:endParaRPr lang="en-US" dirty="0"/>
        </a:p>
      </dgm:t>
    </dgm:pt>
    <dgm:pt modelId="{0C5C0DF1-A7F8-4198-9CD5-F11E392FECD6}" type="parTrans" cxnId="{7FA10AE4-6117-4835-B0A9-C52BC1126C33}">
      <dgm:prSet/>
      <dgm:spPr/>
      <dgm:t>
        <a:bodyPr/>
        <a:lstStyle/>
        <a:p>
          <a:endParaRPr lang="en-US"/>
        </a:p>
      </dgm:t>
    </dgm:pt>
    <dgm:pt modelId="{EA3735AA-A25E-4A9B-BB80-4D99CD525655}" type="sibTrans" cxnId="{7FA10AE4-6117-4835-B0A9-C52BC1126C33}">
      <dgm:prSet/>
      <dgm:spPr/>
      <dgm:t>
        <a:bodyPr/>
        <a:lstStyle/>
        <a:p>
          <a:endParaRPr lang="en-US"/>
        </a:p>
      </dgm:t>
    </dgm:pt>
    <dgm:pt modelId="{A412B5B1-35DA-48BF-A0ED-D23775D914B7}">
      <dgm:prSet phldrT="[Text]"/>
      <dgm:spPr/>
      <dgm:t>
        <a:bodyPr/>
        <a:lstStyle/>
        <a:p>
          <a:r>
            <a:rPr lang="en-US" dirty="0"/>
            <a:t>FINLAND</a:t>
          </a:r>
        </a:p>
      </dgm:t>
    </dgm:pt>
    <dgm:pt modelId="{E3BEE2BA-9169-4D5E-83A1-4DDF93F7BC27}" type="parTrans" cxnId="{F59FB0CF-1239-4BAB-A926-B9CAFC7FCD20}">
      <dgm:prSet/>
      <dgm:spPr/>
      <dgm:t>
        <a:bodyPr/>
        <a:lstStyle/>
        <a:p>
          <a:endParaRPr lang="en-US"/>
        </a:p>
      </dgm:t>
    </dgm:pt>
    <dgm:pt modelId="{5308A062-66E0-42A9-993A-B9671FDACBE8}" type="sibTrans" cxnId="{F59FB0CF-1239-4BAB-A926-B9CAFC7FCD20}">
      <dgm:prSet/>
      <dgm:spPr/>
      <dgm:t>
        <a:bodyPr/>
        <a:lstStyle/>
        <a:p>
          <a:endParaRPr lang="en-US"/>
        </a:p>
      </dgm:t>
    </dgm:pt>
    <dgm:pt modelId="{566330AE-CF4F-4DEF-A449-8E3084BF7797}">
      <dgm:prSet phldrT="[Text]"/>
      <dgm:spPr/>
      <dgm:t>
        <a:bodyPr/>
        <a:lstStyle/>
        <a:p>
          <a:r>
            <a:rPr lang="en-US" dirty="0"/>
            <a:t>GERMANY</a:t>
          </a:r>
        </a:p>
      </dgm:t>
    </dgm:pt>
    <dgm:pt modelId="{A4B6A8DC-0158-4841-92ED-E8BC95B4884E}" type="parTrans" cxnId="{6C703180-F1E8-46E1-8DD9-AE38E5BE7D1B}">
      <dgm:prSet/>
      <dgm:spPr/>
      <dgm:t>
        <a:bodyPr/>
        <a:lstStyle/>
        <a:p>
          <a:endParaRPr lang="en-US"/>
        </a:p>
      </dgm:t>
    </dgm:pt>
    <dgm:pt modelId="{FFD48E5C-D010-4E78-956B-9E5792D9FE6B}" type="sibTrans" cxnId="{6C703180-F1E8-46E1-8DD9-AE38E5BE7D1B}">
      <dgm:prSet/>
      <dgm:spPr/>
      <dgm:t>
        <a:bodyPr/>
        <a:lstStyle/>
        <a:p>
          <a:endParaRPr lang="en-US"/>
        </a:p>
      </dgm:t>
    </dgm:pt>
    <dgm:pt modelId="{B26C41CF-B759-43D8-834D-2FA1BDAC7053}">
      <dgm:prSet phldrT="[Text]"/>
      <dgm:spPr/>
      <dgm:t>
        <a:bodyPr/>
        <a:lstStyle/>
        <a:p>
          <a:r>
            <a:rPr lang="en-US" dirty="0"/>
            <a:t>ITALY</a:t>
          </a:r>
        </a:p>
      </dgm:t>
    </dgm:pt>
    <dgm:pt modelId="{E391235A-D1CE-45AB-9416-3FE85305E5C5}" type="parTrans" cxnId="{FEA4F750-26F9-49A4-8F0E-AD4F8FA67B9C}">
      <dgm:prSet/>
      <dgm:spPr/>
      <dgm:t>
        <a:bodyPr/>
        <a:lstStyle/>
        <a:p>
          <a:endParaRPr lang="en-US"/>
        </a:p>
      </dgm:t>
    </dgm:pt>
    <dgm:pt modelId="{23D95189-D597-4E09-BD1E-A625E0392918}" type="sibTrans" cxnId="{FEA4F750-26F9-49A4-8F0E-AD4F8FA67B9C}">
      <dgm:prSet/>
      <dgm:spPr/>
      <dgm:t>
        <a:bodyPr/>
        <a:lstStyle/>
        <a:p>
          <a:endParaRPr lang="en-US"/>
        </a:p>
      </dgm:t>
    </dgm:pt>
    <dgm:pt modelId="{29C19302-CE94-44CF-A4DC-C4AF4B24318F}">
      <dgm:prSet phldrT="[Text]"/>
      <dgm:spPr/>
      <dgm:t>
        <a:bodyPr/>
        <a:lstStyle/>
        <a:p>
          <a:r>
            <a:rPr lang="en-US" dirty="0"/>
            <a:t>LITHUANIA</a:t>
          </a:r>
        </a:p>
      </dgm:t>
    </dgm:pt>
    <dgm:pt modelId="{B8C0C1E3-8B5D-431B-A01B-3C5D38B9E1E3}" type="parTrans" cxnId="{345782B9-0D99-4B6C-930B-0E78BDA7F95A}">
      <dgm:prSet/>
      <dgm:spPr/>
      <dgm:t>
        <a:bodyPr/>
        <a:lstStyle/>
        <a:p>
          <a:endParaRPr lang="en-US"/>
        </a:p>
      </dgm:t>
    </dgm:pt>
    <dgm:pt modelId="{A6CF55A7-7665-4334-8AAF-1C6B2325DD10}" type="sibTrans" cxnId="{345782B9-0D99-4B6C-930B-0E78BDA7F95A}">
      <dgm:prSet/>
      <dgm:spPr/>
      <dgm:t>
        <a:bodyPr/>
        <a:lstStyle/>
        <a:p>
          <a:endParaRPr lang="en-US"/>
        </a:p>
      </dgm:t>
    </dgm:pt>
    <dgm:pt modelId="{1EDE0D78-B8F4-4811-88F7-751271FF8D91}">
      <dgm:prSet/>
      <dgm:spPr/>
      <dgm:t>
        <a:bodyPr/>
        <a:lstStyle/>
        <a:p>
          <a:r>
            <a:rPr lang="en-US" dirty="0"/>
            <a:t>SPAIN</a:t>
          </a:r>
        </a:p>
      </dgm:t>
    </dgm:pt>
    <dgm:pt modelId="{CEC3106F-8C2F-469A-B075-BDEE280AFA51}" type="parTrans" cxnId="{BEFB4AAF-0D3E-4331-97F6-11575A5CF533}">
      <dgm:prSet/>
      <dgm:spPr/>
      <dgm:t>
        <a:bodyPr/>
        <a:lstStyle/>
        <a:p>
          <a:endParaRPr lang="en-US"/>
        </a:p>
      </dgm:t>
    </dgm:pt>
    <dgm:pt modelId="{D6E2CC2B-0AB1-41ED-A465-33D81619C205}" type="sibTrans" cxnId="{BEFB4AAF-0D3E-4331-97F6-11575A5CF533}">
      <dgm:prSet/>
      <dgm:spPr/>
      <dgm:t>
        <a:bodyPr/>
        <a:lstStyle/>
        <a:p>
          <a:endParaRPr lang="en-US"/>
        </a:p>
      </dgm:t>
    </dgm:pt>
    <dgm:pt modelId="{C5628B07-939B-4FA1-9593-68D888376186}" type="pres">
      <dgm:prSet presAssocID="{E038B26F-5A90-4DE6-932D-1451D47BB947}" presName="diagram" presStyleCnt="0">
        <dgm:presLayoutVars>
          <dgm:dir/>
          <dgm:resizeHandles val="exact"/>
        </dgm:presLayoutVars>
      </dgm:prSet>
      <dgm:spPr/>
    </dgm:pt>
    <dgm:pt modelId="{730E500D-73AE-4F62-A297-0780BFA62EF3}" type="pres">
      <dgm:prSet presAssocID="{0FB10523-3603-4DDD-960E-727F78ED4741}" presName="node" presStyleLbl="node1" presStyleIdx="0" presStyleCnt="6">
        <dgm:presLayoutVars>
          <dgm:bulletEnabled val="1"/>
        </dgm:presLayoutVars>
      </dgm:prSet>
      <dgm:spPr/>
    </dgm:pt>
    <dgm:pt modelId="{5491B77F-886E-48F0-A5F5-68EE3C32A15B}" type="pres">
      <dgm:prSet presAssocID="{EA3735AA-A25E-4A9B-BB80-4D99CD525655}" presName="sibTrans" presStyleCnt="0"/>
      <dgm:spPr/>
    </dgm:pt>
    <dgm:pt modelId="{4E258123-ACF6-48CD-A343-3C630CBF6E40}" type="pres">
      <dgm:prSet presAssocID="{A412B5B1-35DA-48BF-A0ED-D23775D914B7}" presName="node" presStyleLbl="node1" presStyleIdx="1" presStyleCnt="6">
        <dgm:presLayoutVars>
          <dgm:bulletEnabled val="1"/>
        </dgm:presLayoutVars>
      </dgm:prSet>
      <dgm:spPr/>
    </dgm:pt>
    <dgm:pt modelId="{D92F0B7A-40F7-4B56-953A-C0DAA4F1CCC5}" type="pres">
      <dgm:prSet presAssocID="{5308A062-66E0-42A9-993A-B9671FDACBE8}" presName="sibTrans" presStyleCnt="0"/>
      <dgm:spPr/>
    </dgm:pt>
    <dgm:pt modelId="{6B71297C-8B9D-4BCC-BCD6-3B64A7F70C51}" type="pres">
      <dgm:prSet presAssocID="{566330AE-CF4F-4DEF-A449-8E3084BF7797}" presName="node" presStyleLbl="node1" presStyleIdx="2" presStyleCnt="6">
        <dgm:presLayoutVars>
          <dgm:bulletEnabled val="1"/>
        </dgm:presLayoutVars>
      </dgm:prSet>
      <dgm:spPr/>
    </dgm:pt>
    <dgm:pt modelId="{FF017619-1D01-4489-8F53-2F75711C3BE5}" type="pres">
      <dgm:prSet presAssocID="{FFD48E5C-D010-4E78-956B-9E5792D9FE6B}" presName="sibTrans" presStyleCnt="0"/>
      <dgm:spPr/>
    </dgm:pt>
    <dgm:pt modelId="{B3AD522A-6DF8-488A-8B11-3AAF2D2D0C3D}" type="pres">
      <dgm:prSet presAssocID="{B26C41CF-B759-43D8-834D-2FA1BDAC7053}" presName="node" presStyleLbl="node1" presStyleIdx="3" presStyleCnt="6">
        <dgm:presLayoutVars>
          <dgm:bulletEnabled val="1"/>
        </dgm:presLayoutVars>
      </dgm:prSet>
      <dgm:spPr/>
    </dgm:pt>
    <dgm:pt modelId="{53FEA4B2-9DCE-461E-8B08-1350B15081DD}" type="pres">
      <dgm:prSet presAssocID="{23D95189-D597-4E09-BD1E-A625E0392918}" presName="sibTrans" presStyleCnt="0"/>
      <dgm:spPr/>
    </dgm:pt>
    <dgm:pt modelId="{E763A994-7107-4EDD-8BD6-1C018F655A92}" type="pres">
      <dgm:prSet presAssocID="{29C19302-CE94-44CF-A4DC-C4AF4B24318F}" presName="node" presStyleLbl="node1" presStyleIdx="4" presStyleCnt="6">
        <dgm:presLayoutVars>
          <dgm:bulletEnabled val="1"/>
        </dgm:presLayoutVars>
      </dgm:prSet>
      <dgm:spPr/>
    </dgm:pt>
    <dgm:pt modelId="{4DEA054A-AFB9-4455-91B0-19E15B509C01}" type="pres">
      <dgm:prSet presAssocID="{A6CF55A7-7665-4334-8AAF-1C6B2325DD10}" presName="sibTrans" presStyleCnt="0"/>
      <dgm:spPr/>
    </dgm:pt>
    <dgm:pt modelId="{C6889143-962D-48C2-924D-DA13BD820D0C}" type="pres">
      <dgm:prSet presAssocID="{1EDE0D78-B8F4-4811-88F7-751271FF8D91}" presName="node" presStyleLbl="node1" presStyleIdx="5" presStyleCnt="6">
        <dgm:presLayoutVars>
          <dgm:bulletEnabled val="1"/>
        </dgm:presLayoutVars>
      </dgm:prSet>
      <dgm:spPr/>
    </dgm:pt>
  </dgm:ptLst>
  <dgm:cxnLst>
    <dgm:cxn modelId="{DC125A32-3E15-47A2-990F-5F3D5466A32B}" type="presOf" srcId="{0FB10523-3603-4DDD-960E-727F78ED4741}" destId="{730E500D-73AE-4F62-A297-0780BFA62EF3}" srcOrd="0" destOrd="0" presId="urn:microsoft.com/office/officeart/2005/8/layout/default"/>
    <dgm:cxn modelId="{E4396E40-AB59-4F49-8051-CA2CBE69E64C}" type="presOf" srcId="{A412B5B1-35DA-48BF-A0ED-D23775D914B7}" destId="{4E258123-ACF6-48CD-A343-3C630CBF6E40}" srcOrd="0" destOrd="0" presId="urn:microsoft.com/office/officeart/2005/8/layout/default"/>
    <dgm:cxn modelId="{FEA4F750-26F9-49A4-8F0E-AD4F8FA67B9C}" srcId="{E038B26F-5A90-4DE6-932D-1451D47BB947}" destId="{B26C41CF-B759-43D8-834D-2FA1BDAC7053}" srcOrd="3" destOrd="0" parTransId="{E391235A-D1CE-45AB-9416-3FE85305E5C5}" sibTransId="{23D95189-D597-4E09-BD1E-A625E0392918}"/>
    <dgm:cxn modelId="{E945DB77-86D7-4F26-9ED1-570954D234A3}" type="presOf" srcId="{E038B26F-5A90-4DE6-932D-1451D47BB947}" destId="{C5628B07-939B-4FA1-9593-68D888376186}" srcOrd="0" destOrd="0" presId="urn:microsoft.com/office/officeart/2005/8/layout/default"/>
    <dgm:cxn modelId="{1067B37E-7C05-4B56-9379-162111B530DC}" type="presOf" srcId="{29C19302-CE94-44CF-A4DC-C4AF4B24318F}" destId="{E763A994-7107-4EDD-8BD6-1C018F655A92}" srcOrd="0" destOrd="0" presId="urn:microsoft.com/office/officeart/2005/8/layout/default"/>
    <dgm:cxn modelId="{6C703180-F1E8-46E1-8DD9-AE38E5BE7D1B}" srcId="{E038B26F-5A90-4DE6-932D-1451D47BB947}" destId="{566330AE-CF4F-4DEF-A449-8E3084BF7797}" srcOrd="2" destOrd="0" parTransId="{A4B6A8DC-0158-4841-92ED-E8BC95B4884E}" sibTransId="{FFD48E5C-D010-4E78-956B-9E5792D9FE6B}"/>
    <dgm:cxn modelId="{BEFB4AAF-0D3E-4331-97F6-11575A5CF533}" srcId="{E038B26F-5A90-4DE6-932D-1451D47BB947}" destId="{1EDE0D78-B8F4-4811-88F7-751271FF8D91}" srcOrd="5" destOrd="0" parTransId="{CEC3106F-8C2F-469A-B075-BDEE280AFA51}" sibTransId="{D6E2CC2B-0AB1-41ED-A465-33D81619C205}"/>
    <dgm:cxn modelId="{D82A81B7-EC80-4A31-97B9-18F2819624A0}" type="presOf" srcId="{1EDE0D78-B8F4-4811-88F7-751271FF8D91}" destId="{C6889143-962D-48C2-924D-DA13BD820D0C}" srcOrd="0" destOrd="0" presId="urn:microsoft.com/office/officeart/2005/8/layout/default"/>
    <dgm:cxn modelId="{345782B9-0D99-4B6C-930B-0E78BDA7F95A}" srcId="{E038B26F-5A90-4DE6-932D-1451D47BB947}" destId="{29C19302-CE94-44CF-A4DC-C4AF4B24318F}" srcOrd="4" destOrd="0" parTransId="{B8C0C1E3-8B5D-431B-A01B-3C5D38B9E1E3}" sibTransId="{A6CF55A7-7665-4334-8AAF-1C6B2325DD10}"/>
    <dgm:cxn modelId="{80BB1DC4-6C2A-4BBC-8473-D963F2E1A8C1}" type="presOf" srcId="{B26C41CF-B759-43D8-834D-2FA1BDAC7053}" destId="{B3AD522A-6DF8-488A-8B11-3AAF2D2D0C3D}" srcOrd="0" destOrd="0" presId="urn:microsoft.com/office/officeart/2005/8/layout/default"/>
    <dgm:cxn modelId="{F59FB0CF-1239-4BAB-A926-B9CAFC7FCD20}" srcId="{E038B26F-5A90-4DE6-932D-1451D47BB947}" destId="{A412B5B1-35DA-48BF-A0ED-D23775D914B7}" srcOrd="1" destOrd="0" parTransId="{E3BEE2BA-9169-4D5E-83A1-4DDF93F7BC27}" sibTransId="{5308A062-66E0-42A9-993A-B9671FDACBE8}"/>
    <dgm:cxn modelId="{7FA10AE4-6117-4835-B0A9-C52BC1126C33}" srcId="{E038B26F-5A90-4DE6-932D-1451D47BB947}" destId="{0FB10523-3603-4DDD-960E-727F78ED4741}" srcOrd="0" destOrd="0" parTransId="{0C5C0DF1-A7F8-4198-9CD5-F11E392FECD6}" sibTransId="{EA3735AA-A25E-4A9B-BB80-4D99CD525655}"/>
    <dgm:cxn modelId="{B436B6E6-FCDD-4911-AB43-0CFBCDB6B97A}" type="presOf" srcId="{566330AE-CF4F-4DEF-A449-8E3084BF7797}" destId="{6B71297C-8B9D-4BCC-BCD6-3B64A7F70C51}" srcOrd="0" destOrd="0" presId="urn:microsoft.com/office/officeart/2005/8/layout/default"/>
    <dgm:cxn modelId="{7D076E5D-8A74-4EDD-8574-E397E8D1029A}" type="presParOf" srcId="{C5628B07-939B-4FA1-9593-68D888376186}" destId="{730E500D-73AE-4F62-A297-0780BFA62EF3}" srcOrd="0" destOrd="0" presId="urn:microsoft.com/office/officeart/2005/8/layout/default"/>
    <dgm:cxn modelId="{DAD19BA4-BC62-46CB-BB76-39551F5EC80C}" type="presParOf" srcId="{C5628B07-939B-4FA1-9593-68D888376186}" destId="{5491B77F-886E-48F0-A5F5-68EE3C32A15B}" srcOrd="1" destOrd="0" presId="urn:microsoft.com/office/officeart/2005/8/layout/default"/>
    <dgm:cxn modelId="{A2402F12-BE47-4A53-AE92-B820AE6A6048}" type="presParOf" srcId="{C5628B07-939B-4FA1-9593-68D888376186}" destId="{4E258123-ACF6-48CD-A343-3C630CBF6E40}" srcOrd="2" destOrd="0" presId="urn:microsoft.com/office/officeart/2005/8/layout/default"/>
    <dgm:cxn modelId="{EC5297D1-B912-4148-A7D4-C3E50C6889DB}" type="presParOf" srcId="{C5628B07-939B-4FA1-9593-68D888376186}" destId="{D92F0B7A-40F7-4B56-953A-C0DAA4F1CCC5}" srcOrd="3" destOrd="0" presId="urn:microsoft.com/office/officeart/2005/8/layout/default"/>
    <dgm:cxn modelId="{2C72C701-73F0-46E6-BB82-8568C30202B2}" type="presParOf" srcId="{C5628B07-939B-4FA1-9593-68D888376186}" destId="{6B71297C-8B9D-4BCC-BCD6-3B64A7F70C51}" srcOrd="4" destOrd="0" presId="urn:microsoft.com/office/officeart/2005/8/layout/default"/>
    <dgm:cxn modelId="{3554399E-7DCD-4CB0-8E1D-1BD6620AD700}" type="presParOf" srcId="{C5628B07-939B-4FA1-9593-68D888376186}" destId="{FF017619-1D01-4489-8F53-2F75711C3BE5}" srcOrd="5" destOrd="0" presId="urn:microsoft.com/office/officeart/2005/8/layout/default"/>
    <dgm:cxn modelId="{8206B3D4-3D6F-495B-8695-52302B9099AD}" type="presParOf" srcId="{C5628B07-939B-4FA1-9593-68D888376186}" destId="{B3AD522A-6DF8-488A-8B11-3AAF2D2D0C3D}" srcOrd="6" destOrd="0" presId="urn:microsoft.com/office/officeart/2005/8/layout/default"/>
    <dgm:cxn modelId="{18D73E9C-51DD-44A5-AC0F-AF50C16CF114}" type="presParOf" srcId="{C5628B07-939B-4FA1-9593-68D888376186}" destId="{53FEA4B2-9DCE-461E-8B08-1350B15081DD}" srcOrd="7" destOrd="0" presId="urn:microsoft.com/office/officeart/2005/8/layout/default"/>
    <dgm:cxn modelId="{67DC6A76-35E7-41C3-92F4-10AD71C69FB3}" type="presParOf" srcId="{C5628B07-939B-4FA1-9593-68D888376186}" destId="{E763A994-7107-4EDD-8BD6-1C018F655A92}" srcOrd="8" destOrd="0" presId="urn:microsoft.com/office/officeart/2005/8/layout/default"/>
    <dgm:cxn modelId="{23AEF038-D61D-41C6-988F-94BA6FF971D3}" type="presParOf" srcId="{C5628B07-939B-4FA1-9593-68D888376186}" destId="{4DEA054A-AFB9-4455-91B0-19E15B509C01}" srcOrd="9" destOrd="0" presId="urn:microsoft.com/office/officeart/2005/8/layout/default"/>
    <dgm:cxn modelId="{64609611-26F6-4F61-855F-CA5F030F12AB}" type="presParOf" srcId="{C5628B07-939B-4FA1-9593-68D888376186}" destId="{C6889143-962D-48C2-924D-DA13BD820D0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38B26F-5A90-4DE6-932D-1451D47BB947}"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0FB10523-3603-4DDD-960E-727F78ED4741}">
      <dgm:prSet phldrT="[Text]" custT="1"/>
      <dgm:spPr/>
      <dgm:t>
        <a:bodyPr/>
        <a:lstStyle/>
        <a:p>
          <a:r>
            <a:rPr lang="en-US" sz="2000" b="1" dirty="0">
              <a:solidFill>
                <a:schemeClr val="tx1"/>
              </a:solidFill>
            </a:rPr>
            <a:t>Rate of MH problems</a:t>
          </a:r>
        </a:p>
      </dgm:t>
    </dgm:pt>
    <dgm:pt modelId="{0C5C0DF1-A7F8-4198-9CD5-F11E392FECD6}" type="parTrans" cxnId="{7FA10AE4-6117-4835-B0A9-C52BC1126C33}">
      <dgm:prSet/>
      <dgm:spPr/>
      <dgm:t>
        <a:bodyPr/>
        <a:lstStyle/>
        <a:p>
          <a:endParaRPr lang="en-US"/>
        </a:p>
      </dgm:t>
    </dgm:pt>
    <dgm:pt modelId="{EA3735AA-A25E-4A9B-BB80-4D99CD525655}" type="sibTrans" cxnId="{7FA10AE4-6117-4835-B0A9-C52BC1126C33}">
      <dgm:prSet/>
      <dgm:spPr/>
      <dgm:t>
        <a:bodyPr/>
        <a:lstStyle/>
        <a:p>
          <a:endParaRPr lang="en-US"/>
        </a:p>
      </dgm:t>
    </dgm:pt>
    <dgm:pt modelId="{A412B5B1-35DA-48BF-A0ED-D23775D914B7}">
      <dgm:prSet phldrT="[Text]"/>
      <dgm:spPr/>
      <dgm:t>
        <a:bodyPr/>
        <a:lstStyle/>
        <a:p>
          <a:r>
            <a:rPr lang="en-US" dirty="0"/>
            <a:t>30-80% </a:t>
          </a:r>
        </a:p>
      </dgm:t>
    </dgm:pt>
    <dgm:pt modelId="{E3BEE2BA-9169-4D5E-83A1-4DDF93F7BC27}" type="parTrans" cxnId="{F59FB0CF-1239-4BAB-A926-B9CAFC7FCD20}">
      <dgm:prSet/>
      <dgm:spPr/>
      <dgm:t>
        <a:bodyPr/>
        <a:lstStyle/>
        <a:p>
          <a:endParaRPr lang="en-US"/>
        </a:p>
      </dgm:t>
    </dgm:pt>
    <dgm:pt modelId="{5308A062-66E0-42A9-993A-B9671FDACBE8}" type="sibTrans" cxnId="{F59FB0CF-1239-4BAB-A926-B9CAFC7FCD20}">
      <dgm:prSet/>
      <dgm:spPr/>
      <dgm:t>
        <a:bodyPr/>
        <a:lstStyle/>
        <a:p>
          <a:endParaRPr lang="en-US"/>
        </a:p>
      </dgm:t>
    </dgm:pt>
    <dgm:pt modelId="{566330AE-CF4F-4DEF-A449-8E3084BF7797}">
      <dgm:prSet phldrT="[Text]"/>
      <dgm:spPr/>
      <dgm:t>
        <a:bodyPr/>
        <a:lstStyle/>
        <a:p>
          <a:r>
            <a:rPr lang="en-US" dirty="0"/>
            <a:t>57.1% </a:t>
          </a:r>
        </a:p>
        <a:p>
          <a:r>
            <a:rPr lang="en-US" dirty="0"/>
            <a:t>met criteria for 1 or more ICD10-F dx</a:t>
          </a:r>
        </a:p>
      </dgm:t>
    </dgm:pt>
    <dgm:pt modelId="{A4B6A8DC-0158-4841-92ED-E8BC95B4884E}" type="parTrans" cxnId="{6C703180-F1E8-46E1-8DD9-AE38E5BE7D1B}">
      <dgm:prSet/>
      <dgm:spPr/>
      <dgm:t>
        <a:bodyPr/>
        <a:lstStyle/>
        <a:p>
          <a:endParaRPr lang="en-US"/>
        </a:p>
      </dgm:t>
    </dgm:pt>
    <dgm:pt modelId="{FFD48E5C-D010-4E78-956B-9E5792D9FE6B}" type="sibTrans" cxnId="{6C703180-F1E8-46E1-8DD9-AE38E5BE7D1B}">
      <dgm:prSet/>
      <dgm:spPr/>
      <dgm:t>
        <a:bodyPr/>
        <a:lstStyle/>
        <a:p>
          <a:endParaRPr lang="en-US"/>
        </a:p>
      </dgm:t>
    </dgm:pt>
    <dgm:pt modelId="{B26C41CF-B759-43D8-834D-2FA1BDAC7053}">
      <dgm:prSet phldrT="[Text]"/>
      <dgm:spPr/>
      <dgm:t>
        <a:bodyPr/>
        <a:lstStyle/>
        <a:p>
          <a:r>
            <a:rPr lang="en-US" dirty="0"/>
            <a:t>no data</a:t>
          </a:r>
        </a:p>
      </dgm:t>
    </dgm:pt>
    <dgm:pt modelId="{E391235A-D1CE-45AB-9416-3FE85305E5C5}" type="parTrans" cxnId="{FEA4F750-26F9-49A4-8F0E-AD4F8FA67B9C}">
      <dgm:prSet/>
      <dgm:spPr/>
      <dgm:t>
        <a:bodyPr/>
        <a:lstStyle/>
        <a:p>
          <a:endParaRPr lang="en-US"/>
        </a:p>
      </dgm:t>
    </dgm:pt>
    <dgm:pt modelId="{23D95189-D597-4E09-BD1E-A625E0392918}" type="sibTrans" cxnId="{FEA4F750-26F9-49A4-8F0E-AD4F8FA67B9C}">
      <dgm:prSet/>
      <dgm:spPr/>
      <dgm:t>
        <a:bodyPr/>
        <a:lstStyle/>
        <a:p>
          <a:endParaRPr lang="en-US"/>
        </a:p>
      </dgm:t>
    </dgm:pt>
    <dgm:pt modelId="{29C19302-CE94-44CF-A4DC-C4AF4B24318F}">
      <dgm:prSet phldrT="[Text]"/>
      <dgm:spPr/>
      <dgm:t>
        <a:bodyPr/>
        <a:lstStyle/>
        <a:p>
          <a:r>
            <a:rPr lang="en-US" dirty="0"/>
            <a:t>150 children in RC with a psychiatric dx</a:t>
          </a:r>
        </a:p>
      </dgm:t>
    </dgm:pt>
    <dgm:pt modelId="{B8C0C1E3-8B5D-431B-A01B-3C5D38B9E1E3}" type="parTrans" cxnId="{345782B9-0D99-4B6C-930B-0E78BDA7F95A}">
      <dgm:prSet/>
      <dgm:spPr/>
      <dgm:t>
        <a:bodyPr/>
        <a:lstStyle/>
        <a:p>
          <a:endParaRPr lang="en-US"/>
        </a:p>
      </dgm:t>
    </dgm:pt>
    <dgm:pt modelId="{A6CF55A7-7665-4334-8AAF-1C6B2325DD10}" type="sibTrans" cxnId="{345782B9-0D99-4B6C-930B-0E78BDA7F95A}">
      <dgm:prSet/>
      <dgm:spPr/>
      <dgm:t>
        <a:bodyPr/>
        <a:lstStyle/>
        <a:p>
          <a:endParaRPr lang="en-US"/>
        </a:p>
      </dgm:t>
    </dgm:pt>
    <dgm:pt modelId="{1EDE0D78-B8F4-4811-88F7-751271FF8D91}">
      <dgm:prSet/>
      <dgm:spPr/>
      <dgm:t>
        <a:bodyPr/>
        <a:lstStyle/>
        <a:p>
          <a:r>
            <a:rPr lang="en-US" dirty="0"/>
            <a:t>61% </a:t>
          </a:r>
        </a:p>
        <a:p>
          <a:r>
            <a:rPr lang="en-US" dirty="0"/>
            <a:t>meeting clinical criteria / CBCL</a:t>
          </a:r>
        </a:p>
      </dgm:t>
    </dgm:pt>
    <dgm:pt modelId="{CEC3106F-8C2F-469A-B075-BDEE280AFA51}" type="parTrans" cxnId="{BEFB4AAF-0D3E-4331-97F6-11575A5CF533}">
      <dgm:prSet/>
      <dgm:spPr/>
      <dgm:t>
        <a:bodyPr/>
        <a:lstStyle/>
        <a:p>
          <a:endParaRPr lang="en-US"/>
        </a:p>
      </dgm:t>
    </dgm:pt>
    <dgm:pt modelId="{D6E2CC2B-0AB1-41ED-A465-33D81619C205}" type="sibTrans" cxnId="{BEFB4AAF-0D3E-4331-97F6-11575A5CF533}">
      <dgm:prSet/>
      <dgm:spPr/>
      <dgm:t>
        <a:bodyPr/>
        <a:lstStyle/>
        <a:p>
          <a:endParaRPr lang="en-US"/>
        </a:p>
      </dgm:t>
    </dgm:pt>
    <dgm:pt modelId="{C5628B07-939B-4FA1-9593-68D888376186}" type="pres">
      <dgm:prSet presAssocID="{E038B26F-5A90-4DE6-932D-1451D47BB947}" presName="diagram" presStyleCnt="0">
        <dgm:presLayoutVars>
          <dgm:dir/>
          <dgm:resizeHandles val="exact"/>
        </dgm:presLayoutVars>
      </dgm:prSet>
      <dgm:spPr/>
    </dgm:pt>
    <dgm:pt modelId="{730E500D-73AE-4F62-A297-0780BFA62EF3}" type="pres">
      <dgm:prSet presAssocID="{0FB10523-3603-4DDD-960E-727F78ED4741}" presName="node" presStyleLbl="node1" presStyleIdx="0" presStyleCnt="6">
        <dgm:presLayoutVars>
          <dgm:bulletEnabled val="1"/>
        </dgm:presLayoutVars>
      </dgm:prSet>
      <dgm:spPr/>
    </dgm:pt>
    <dgm:pt modelId="{5491B77F-886E-48F0-A5F5-68EE3C32A15B}" type="pres">
      <dgm:prSet presAssocID="{EA3735AA-A25E-4A9B-BB80-4D99CD525655}" presName="sibTrans" presStyleCnt="0"/>
      <dgm:spPr/>
    </dgm:pt>
    <dgm:pt modelId="{4E258123-ACF6-48CD-A343-3C630CBF6E40}" type="pres">
      <dgm:prSet presAssocID="{A412B5B1-35DA-48BF-A0ED-D23775D914B7}" presName="node" presStyleLbl="node1" presStyleIdx="1" presStyleCnt="6">
        <dgm:presLayoutVars>
          <dgm:bulletEnabled val="1"/>
        </dgm:presLayoutVars>
      </dgm:prSet>
      <dgm:spPr/>
    </dgm:pt>
    <dgm:pt modelId="{D92F0B7A-40F7-4B56-953A-C0DAA4F1CCC5}" type="pres">
      <dgm:prSet presAssocID="{5308A062-66E0-42A9-993A-B9671FDACBE8}" presName="sibTrans" presStyleCnt="0"/>
      <dgm:spPr/>
    </dgm:pt>
    <dgm:pt modelId="{6B71297C-8B9D-4BCC-BCD6-3B64A7F70C51}" type="pres">
      <dgm:prSet presAssocID="{566330AE-CF4F-4DEF-A449-8E3084BF7797}" presName="node" presStyleLbl="node1" presStyleIdx="2" presStyleCnt="6">
        <dgm:presLayoutVars>
          <dgm:bulletEnabled val="1"/>
        </dgm:presLayoutVars>
      </dgm:prSet>
      <dgm:spPr/>
    </dgm:pt>
    <dgm:pt modelId="{FF017619-1D01-4489-8F53-2F75711C3BE5}" type="pres">
      <dgm:prSet presAssocID="{FFD48E5C-D010-4E78-956B-9E5792D9FE6B}" presName="sibTrans" presStyleCnt="0"/>
      <dgm:spPr/>
    </dgm:pt>
    <dgm:pt modelId="{B3AD522A-6DF8-488A-8B11-3AAF2D2D0C3D}" type="pres">
      <dgm:prSet presAssocID="{B26C41CF-B759-43D8-834D-2FA1BDAC7053}" presName="node" presStyleLbl="node1" presStyleIdx="3" presStyleCnt="6">
        <dgm:presLayoutVars>
          <dgm:bulletEnabled val="1"/>
        </dgm:presLayoutVars>
      </dgm:prSet>
      <dgm:spPr/>
    </dgm:pt>
    <dgm:pt modelId="{53FEA4B2-9DCE-461E-8B08-1350B15081DD}" type="pres">
      <dgm:prSet presAssocID="{23D95189-D597-4E09-BD1E-A625E0392918}" presName="sibTrans" presStyleCnt="0"/>
      <dgm:spPr/>
    </dgm:pt>
    <dgm:pt modelId="{E763A994-7107-4EDD-8BD6-1C018F655A92}" type="pres">
      <dgm:prSet presAssocID="{29C19302-CE94-44CF-A4DC-C4AF4B24318F}" presName="node" presStyleLbl="node1" presStyleIdx="4" presStyleCnt="6">
        <dgm:presLayoutVars>
          <dgm:bulletEnabled val="1"/>
        </dgm:presLayoutVars>
      </dgm:prSet>
      <dgm:spPr/>
    </dgm:pt>
    <dgm:pt modelId="{4DEA054A-AFB9-4455-91B0-19E15B509C01}" type="pres">
      <dgm:prSet presAssocID="{A6CF55A7-7665-4334-8AAF-1C6B2325DD10}" presName="sibTrans" presStyleCnt="0"/>
      <dgm:spPr/>
    </dgm:pt>
    <dgm:pt modelId="{C6889143-962D-48C2-924D-DA13BD820D0C}" type="pres">
      <dgm:prSet presAssocID="{1EDE0D78-B8F4-4811-88F7-751271FF8D91}" presName="node" presStyleLbl="node1" presStyleIdx="5" presStyleCnt="6">
        <dgm:presLayoutVars>
          <dgm:bulletEnabled val="1"/>
        </dgm:presLayoutVars>
      </dgm:prSet>
      <dgm:spPr/>
    </dgm:pt>
  </dgm:ptLst>
  <dgm:cxnLst>
    <dgm:cxn modelId="{DC125A32-3E15-47A2-990F-5F3D5466A32B}" type="presOf" srcId="{0FB10523-3603-4DDD-960E-727F78ED4741}" destId="{730E500D-73AE-4F62-A297-0780BFA62EF3}" srcOrd="0" destOrd="0" presId="urn:microsoft.com/office/officeart/2005/8/layout/default"/>
    <dgm:cxn modelId="{E4396E40-AB59-4F49-8051-CA2CBE69E64C}" type="presOf" srcId="{A412B5B1-35DA-48BF-A0ED-D23775D914B7}" destId="{4E258123-ACF6-48CD-A343-3C630CBF6E40}" srcOrd="0" destOrd="0" presId="urn:microsoft.com/office/officeart/2005/8/layout/default"/>
    <dgm:cxn modelId="{FEA4F750-26F9-49A4-8F0E-AD4F8FA67B9C}" srcId="{E038B26F-5A90-4DE6-932D-1451D47BB947}" destId="{B26C41CF-B759-43D8-834D-2FA1BDAC7053}" srcOrd="3" destOrd="0" parTransId="{E391235A-D1CE-45AB-9416-3FE85305E5C5}" sibTransId="{23D95189-D597-4E09-BD1E-A625E0392918}"/>
    <dgm:cxn modelId="{E945DB77-86D7-4F26-9ED1-570954D234A3}" type="presOf" srcId="{E038B26F-5A90-4DE6-932D-1451D47BB947}" destId="{C5628B07-939B-4FA1-9593-68D888376186}" srcOrd="0" destOrd="0" presId="urn:microsoft.com/office/officeart/2005/8/layout/default"/>
    <dgm:cxn modelId="{1067B37E-7C05-4B56-9379-162111B530DC}" type="presOf" srcId="{29C19302-CE94-44CF-A4DC-C4AF4B24318F}" destId="{E763A994-7107-4EDD-8BD6-1C018F655A92}" srcOrd="0" destOrd="0" presId="urn:microsoft.com/office/officeart/2005/8/layout/default"/>
    <dgm:cxn modelId="{6C703180-F1E8-46E1-8DD9-AE38E5BE7D1B}" srcId="{E038B26F-5A90-4DE6-932D-1451D47BB947}" destId="{566330AE-CF4F-4DEF-A449-8E3084BF7797}" srcOrd="2" destOrd="0" parTransId="{A4B6A8DC-0158-4841-92ED-E8BC95B4884E}" sibTransId="{FFD48E5C-D010-4E78-956B-9E5792D9FE6B}"/>
    <dgm:cxn modelId="{BEFB4AAF-0D3E-4331-97F6-11575A5CF533}" srcId="{E038B26F-5A90-4DE6-932D-1451D47BB947}" destId="{1EDE0D78-B8F4-4811-88F7-751271FF8D91}" srcOrd="5" destOrd="0" parTransId="{CEC3106F-8C2F-469A-B075-BDEE280AFA51}" sibTransId="{D6E2CC2B-0AB1-41ED-A465-33D81619C205}"/>
    <dgm:cxn modelId="{D82A81B7-EC80-4A31-97B9-18F2819624A0}" type="presOf" srcId="{1EDE0D78-B8F4-4811-88F7-751271FF8D91}" destId="{C6889143-962D-48C2-924D-DA13BD820D0C}" srcOrd="0" destOrd="0" presId="urn:microsoft.com/office/officeart/2005/8/layout/default"/>
    <dgm:cxn modelId="{345782B9-0D99-4B6C-930B-0E78BDA7F95A}" srcId="{E038B26F-5A90-4DE6-932D-1451D47BB947}" destId="{29C19302-CE94-44CF-A4DC-C4AF4B24318F}" srcOrd="4" destOrd="0" parTransId="{B8C0C1E3-8B5D-431B-A01B-3C5D38B9E1E3}" sibTransId="{A6CF55A7-7665-4334-8AAF-1C6B2325DD10}"/>
    <dgm:cxn modelId="{80BB1DC4-6C2A-4BBC-8473-D963F2E1A8C1}" type="presOf" srcId="{B26C41CF-B759-43D8-834D-2FA1BDAC7053}" destId="{B3AD522A-6DF8-488A-8B11-3AAF2D2D0C3D}" srcOrd="0" destOrd="0" presId="urn:microsoft.com/office/officeart/2005/8/layout/default"/>
    <dgm:cxn modelId="{F59FB0CF-1239-4BAB-A926-B9CAFC7FCD20}" srcId="{E038B26F-5A90-4DE6-932D-1451D47BB947}" destId="{A412B5B1-35DA-48BF-A0ED-D23775D914B7}" srcOrd="1" destOrd="0" parTransId="{E3BEE2BA-9169-4D5E-83A1-4DDF93F7BC27}" sibTransId="{5308A062-66E0-42A9-993A-B9671FDACBE8}"/>
    <dgm:cxn modelId="{7FA10AE4-6117-4835-B0A9-C52BC1126C33}" srcId="{E038B26F-5A90-4DE6-932D-1451D47BB947}" destId="{0FB10523-3603-4DDD-960E-727F78ED4741}" srcOrd="0" destOrd="0" parTransId="{0C5C0DF1-A7F8-4198-9CD5-F11E392FECD6}" sibTransId="{EA3735AA-A25E-4A9B-BB80-4D99CD525655}"/>
    <dgm:cxn modelId="{B436B6E6-FCDD-4911-AB43-0CFBCDB6B97A}" type="presOf" srcId="{566330AE-CF4F-4DEF-A449-8E3084BF7797}" destId="{6B71297C-8B9D-4BCC-BCD6-3B64A7F70C51}" srcOrd="0" destOrd="0" presId="urn:microsoft.com/office/officeart/2005/8/layout/default"/>
    <dgm:cxn modelId="{7D076E5D-8A74-4EDD-8574-E397E8D1029A}" type="presParOf" srcId="{C5628B07-939B-4FA1-9593-68D888376186}" destId="{730E500D-73AE-4F62-A297-0780BFA62EF3}" srcOrd="0" destOrd="0" presId="urn:microsoft.com/office/officeart/2005/8/layout/default"/>
    <dgm:cxn modelId="{DAD19BA4-BC62-46CB-BB76-39551F5EC80C}" type="presParOf" srcId="{C5628B07-939B-4FA1-9593-68D888376186}" destId="{5491B77F-886E-48F0-A5F5-68EE3C32A15B}" srcOrd="1" destOrd="0" presId="urn:microsoft.com/office/officeart/2005/8/layout/default"/>
    <dgm:cxn modelId="{A2402F12-BE47-4A53-AE92-B820AE6A6048}" type="presParOf" srcId="{C5628B07-939B-4FA1-9593-68D888376186}" destId="{4E258123-ACF6-48CD-A343-3C630CBF6E40}" srcOrd="2" destOrd="0" presId="urn:microsoft.com/office/officeart/2005/8/layout/default"/>
    <dgm:cxn modelId="{EC5297D1-B912-4148-A7D4-C3E50C6889DB}" type="presParOf" srcId="{C5628B07-939B-4FA1-9593-68D888376186}" destId="{D92F0B7A-40F7-4B56-953A-C0DAA4F1CCC5}" srcOrd="3" destOrd="0" presId="urn:microsoft.com/office/officeart/2005/8/layout/default"/>
    <dgm:cxn modelId="{2C72C701-73F0-46E6-BB82-8568C30202B2}" type="presParOf" srcId="{C5628B07-939B-4FA1-9593-68D888376186}" destId="{6B71297C-8B9D-4BCC-BCD6-3B64A7F70C51}" srcOrd="4" destOrd="0" presId="urn:microsoft.com/office/officeart/2005/8/layout/default"/>
    <dgm:cxn modelId="{3554399E-7DCD-4CB0-8E1D-1BD6620AD700}" type="presParOf" srcId="{C5628B07-939B-4FA1-9593-68D888376186}" destId="{FF017619-1D01-4489-8F53-2F75711C3BE5}" srcOrd="5" destOrd="0" presId="urn:microsoft.com/office/officeart/2005/8/layout/default"/>
    <dgm:cxn modelId="{8206B3D4-3D6F-495B-8695-52302B9099AD}" type="presParOf" srcId="{C5628B07-939B-4FA1-9593-68D888376186}" destId="{B3AD522A-6DF8-488A-8B11-3AAF2D2D0C3D}" srcOrd="6" destOrd="0" presId="urn:microsoft.com/office/officeart/2005/8/layout/default"/>
    <dgm:cxn modelId="{18D73E9C-51DD-44A5-AC0F-AF50C16CF114}" type="presParOf" srcId="{C5628B07-939B-4FA1-9593-68D888376186}" destId="{53FEA4B2-9DCE-461E-8B08-1350B15081DD}" srcOrd="7" destOrd="0" presId="urn:microsoft.com/office/officeart/2005/8/layout/default"/>
    <dgm:cxn modelId="{67DC6A76-35E7-41C3-92F4-10AD71C69FB3}" type="presParOf" srcId="{C5628B07-939B-4FA1-9593-68D888376186}" destId="{E763A994-7107-4EDD-8BD6-1C018F655A92}" srcOrd="8" destOrd="0" presId="urn:microsoft.com/office/officeart/2005/8/layout/default"/>
    <dgm:cxn modelId="{23AEF038-D61D-41C6-988F-94BA6FF971D3}" type="presParOf" srcId="{C5628B07-939B-4FA1-9593-68D888376186}" destId="{4DEA054A-AFB9-4455-91B0-19E15B509C01}" srcOrd="9" destOrd="0" presId="urn:microsoft.com/office/officeart/2005/8/layout/default"/>
    <dgm:cxn modelId="{64609611-26F6-4F61-855F-CA5F030F12AB}" type="presParOf" srcId="{C5628B07-939B-4FA1-9593-68D888376186}" destId="{C6889143-962D-48C2-924D-DA13BD820D0C}"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038B26F-5A90-4DE6-932D-1451D47BB947}"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0FB10523-3603-4DDD-960E-727F78ED4741}">
      <dgm:prSet phldrT="[Text]" custT="1"/>
      <dgm:spPr/>
      <dgm:t>
        <a:bodyPr/>
        <a:lstStyle/>
        <a:p>
          <a:pPr>
            <a:spcAft>
              <a:spcPts val="0"/>
            </a:spcAft>
          </a:pPr>
          <a:r>
            <a:rPr lang="en-US" sz="2000" b="1" dirty="0">
              <a:solidFill>
                <a:schemeClr val="tx1"/>
              </a:solidFill>
            </a:rPr>
            <a:t>Length </a:t>
          </a:r>
        </a:p>
        <a:p>
          <a:pPr>
            <a:spcAft>
              <a:spcPts val="0"/>
            </a:spcAft>
          </a:pPr>
          <a:r>
            <a:rPr lang="en-US" sz="2000" b="1" dirty="0">
              <a:solidFill>
                <a:schemeClr val="tx1"/>
              </a:solidFill>
            </a:rPr>
            <a:t>of stay</a:t>
          </a:r>
        </a:p>
      </dgm:t>
    </dgm:pt>
    <dgm:pt modelId="{0C5C0DF1-A7F8-4198-9CD5-F11E392FECD6}" type="parTrans" cxnId="{7FA10AE4-6117-4835-B0A9-C52BC1126C33}">
      <dgm:prSet/>
      <dgm:spPr/>
      <dgm:t>
        <a:bodyPr/>
        <a:lstStyle/>
        <a:p>
          <a:endParaRPr lang="en-US"/>
        </a:p>
      </dgm:t>
    </dgm:pt>
    <dgm:pt modelId="{EA3735AA-A25E-4A9B-BB80-4D99CD525655}" type="sibTrans" cxnId="{7FA10AE4-6117-4835-B0A9-C52BC1126C33}">
      <dgm:prSet/>
      <dgm:spPr/>
      <dgm:t>
        <a:bodyPr/>
        <a:lstStyle/>
        <a:p>
          <a:endParaRPr lang="en-US"/>
        </a:p>
      </dgm:t>
    </dgm:pt>
    <dgm:pt modelId="{A412B5B1-35DA-48BF-A0ED-D23775D914B7}">
      <dgm:prSet phldrT="[Text]" custT="1"/>
      <dgm:spPr/>
      <dgm:t>
        <a:bodyPr/>
        <a:lstStyle/>
        <a:p>
          <a:r>
            <a:rPr lang="en-US" sz="1800" dirty="0"/>
            <a:t>48 months</a:t>
          </a:r>
        </a:p>
      </dgm:t>
    </dgm:pt>
    <dgm:pt modelId="{E3BEE2BA-9169-4D5E-83A1-4DDF93F7BC27}" type="parTrans" cxnId="{F59FB0CF-1239-4BAB-A926-B9CAFC7FCD20}">
      <dgm:prSet/>
      <dgm:spPr/>
      <dgm:t>
        <a:bodyPr/>
        <a:lstStyle/>
        <a:p>
          <a:endParaRPr lang="en-US"/>
        </a:p>
      </dgm:t>
    </dgm:pt>
    <dgm:pt modelId="{5308A062-66E0-42A9-993A-B9671FDACBE8}" type="sibTrans" cxnId="{F59FB0CF-1239-4BAB-A926-B9CAFC7FCD20}">
      <dgm:prSet/>
      <dgm:spPr/>
      <dgm:t>
        <a:bodyPr/>
        <a:lstStyle/>
        <a:p>
          <a:endParaRPr lang="en-US"/>
        </a:p>
      </dgm:t>
    </dgm:pt>
    <dgm:pt modelId="{566330AE-CF4F-4DEF-A449-8E3084BF7797}">
      <dgm:prSet phldrT="[Text]" custT="1"/>
      <dgm:spPr/>
      <dgm:t>
        <a:bodyPr/>
        <a:lstStyle/>
        <a:p>
          <a:r>
            <a:rPr lang="en-US" sz="1800" dirty="0"/>
            <a:t>17 months</a:t>
          </a:r>
        </a:p>
      </dgm:t>
    </dgm:pt>
    <dgm:pt modelId="{A4B6A8DC-0158-4841-92ED-E8BC95B4884E}" type="parTrans" cxnId="{6C703180-F1E8-46E1-8DD9-AE38E5BE7D1B}">
      <dgm:prSet/>
      <dgm:spPr/>
      <dgm:t>
        <a:bodyPr/>
        <a:lstStyle/>
        <a:p>
          <a:endParaRPr lang="en-US"/>
        </a:p>
      </dgm:t>
    </dgm:pt>
    <dgm:pt modelId="{FFD48E5C-D010-4E78-956B-9E5792D9FE6B}" type="sibTrans" cxnId="{6C703180-F1E8-46E1-8DD9-AE38E5BE7D1B}">
      <dgm:prSet/>
      <dgm:spPr/>
      <dgm:t>
        <a:bodyPr/>
        <a:lstStyle/>
        <a:p>
          <a:endParaRPr lang="en-US"/>
        </a:p>
      </dgm:t>
    </dgm:pt>
    <dgm:pt modelId="{B26C41CF-B759-43D8-834D-2FA1BDAC7053}">
      <dgm:prSet phldrT="[Text]"/>
      <dgm:spPr/>
      <dgm:t>
        <a:bodyPr/>
        <a:lstStyle/>
        <a:p>
          <a:r>
            <a:rPr lang="en-US" dirty="0"/>
            <a:t>&lt;3mos: 14.5%</a:t>
          </a:r>
        </a:p>
        <a:p>
          <a:r>
            <a:rPr lang="en-US" dirty="0"/>
            <a:t>3-12mos: 31%</a:t>
          </a:r>
        </a:p>
        <a:p>
          <a:r>
            <a:rPr lang="en-US" dirty="0"/>
            <a:t>12-24mos: 22.7%</a:t>
          </a:r>
        </a:p>
        <a:p>
          <a:r>
            <a:rPr lang="en-US" dirty="0"/>
            <a:t>24-48mos: 17.2%</a:t>
          </a:r>
        </a:p>
        <a:p>
          <a:r>
            <a:rPr lang="en-US" dirty="0"/>
            <a:t>&gt;48mos: 14.5%</a:t>
          </a:r>
        </a:p>
      </dgm:t>
    </dgm:pt>
    <dgm:pt modelId="{E391235A-D1CE-45AB-9416-3FE85305E5C5}" type="parTrans" cxnId="{FEA4F750-26F9-49A4-8F0E-AD4F8FA67B9C}">
      <dgm:prSet/>
      <dgm:spPr/>
      <dgm:t>
        <a:bodyPr/>
        <a:lstStyle/>
        <a:p>
          <a:endParaRPr lang="en-US"/>
        </a:p>
      </dgm:t>
    </dgm:pt>
    <dgm:pt modelId="{23D95189-D597-4E09-BD1E-A625E0392918}" type="sibTrans" cxnId="{FEA4F750-26F9-49A4-8F0E-AD4F8FA67B9C}">
      <dgm:prSet/>
      <dgm:spPr/>
      <dgm:t>
        <a:bodyPr/>
        <a:lstStyle/>
        <a:p>
          <a:endParaRPr lang="en-US"/>
        </a:p>
      </dgm:t>
    </dgm:pt>
    <dgm:pt modelId="{29C19302-CE94-44CF-A4DC-C4AF4B24318F}">
      <dgm:prSet phldrT="[Text]" custT="1"/>
      <dgm:spPr/>
      <dgm:t>
        <a:bodyPr/>
        <a:lstStyle/>
        <a:p>
          <a:r>
            <a:rPr lang="en-US" sz="1800" dirty="0"/>
            <a:t>no data</a:t>
          </a:r>
        </a:p>
      </dgm:t>
    </dgm:pt>
    <dgm:pt modelId="{B8C0C1E3-8B5D-431B-A01B-3C5D38B9E1E3}" type="parTrans" cxnId="{345782B9-0D99-4B6C-930B-0E78BDA7F95A}">
      <dgm:prSet/>
      <dgm:spPr/>
      <dgm:t>
        <a:bodyPr/>
        <a:lstStyle/>
        <a:p>
          <a:endParaRPr lang="en-US"/>
        </a:p>
      </dgm:t>
    </dgm:pt>
    <dgm:pt modelId="{A6CF55A7-7665-4334-8AAF-1C6B2325DD10}" type="sibTrans" cxnId="{345782B9-0D99-4B6C-930B-0E78BDA7F95A}">
      <dgm:prSet/>
      <dgm:spPr/>
      <dgm:t>
        <a:bodyPr/>
        <a:lstStyle/>
        <a:p>
          <a:endParaRPr lang="en-US"/>
        </a:p>
      </dgm:t>
    </dgm:pt>
    <dgm:pt modelId="{1EDE0D78-B8F4-4811-88F7-751271FF8D91}">
      <dgm:prSet custT="1"/>
      <dgm:spPr/>
      <dgm:t>
        <a:bodyPr/>
        <a:lstStyle/>
        <a:p>
          <a:r>
            <a:rPr lang="en-US" sz="1700" dirty="0"/>
            <a:t>42.6 months</a:t>
          </a:r>
        </a:p>
      </dgm:t>
    </dgm:pt>
    <dgm:pt modelId="{CEC3106F-8C2F-469A-B075-BDEE280AFA51}" type="parTrans" cxnId="{BEFB4AAF-0D3E-4331-97F6-11575A5CF533}">
      <dgm:prSet/>
      <dgm:spPr/>
      <dgm:t>
        <a:bodyPr/>
        <a:lstStyle/>
        <a:p>
          <a:endParaRPr lang="en-US"/>
        </a:p>
      </dgm:t>
    </dgm:pt>
    <dgm:pt modelId="{D6E2CC2B-0AB1-41ED-A465-33D81619C205}" type="sibTrans" cxnId="{BEFB4AAF-0D3E-4331-97F6-11575A5CF533}">
      <dgm:prSet/>
      <dgm:spPr/>
      <dgm:t>
        <a:bodyPr/>
        <a:lstStyle/>
        <a:p>
          <a:endParaRPr lang="en-US"/>
        </a:p>
      </dgm:t>
    </dgm:pt>
    <dgm:pt modelId="{C5628B07-939B-4FA1-9593-68D888376186}" type="pres">
      <dgm:prSet presAssocID="{E038B26F-5A90-4DE6-932D-1451D47BB947}" presName="diagram" presStyleCnt="0">
        <dgm:presLayoutVars>
          <dgm:dir/>
          <dgm:resizeHandles val="exact"/>
        </dgm:presLayoutVars>
      </dgm:prSet>
      <dgm:spPr/>
    </dgm:pt>
    <dgm:pt modelId="{730E500D-73AE-4F62-A297-0780BFA62EF3}" type="pres">
      <dgm:prSet presAssocID="{0FB10523-3603-4DDD-960E-727F78ED4741}" presName="node" presStyleLbl="node1" presStyleIdx="0" presStyleCnt="6" custScaleY="121905">
        <dgm:presLayoutVars>
          <dgm:bulletEnabled val="1"/>
        </dgm:presLayoutVars>
      </dgm:prSet>
      <dgm:spPr/>
    </dgm:pt>
    <dgm:pt modelId="{5491B77F-886E-48F0-A5F5-68EE3C32A15B}" type="pres">
      <dgm:prSet presAssocID="{EA3735AA-A25E-4A9B-BB80-4D99CD525655}" presName="sibTrans" presStyleCnt="0"/>
      <dgm:spPr/>
    </dgm:pt>
    <dgm:pt modelId="{4E258123-ACF6-48CD-A343-3C630CBF6E40}" type="pres">
      <dgm:prSet presAssocID="{A412B5B1-35DA-48BF-A0ED-D23775D914B7}" presName="node" presStyleLbl="node1" presStyleIdx="1" presStyleCnt="6" custScaleY="121905">
        <dgm:presLayoutVars>
          <dgm:bulletEnabled val="1"/>
        </dgm:presLayoutVars>
      </dgm:prSet>
      <dgm:spPr/>
    </dgm:pt>
    <dgm:pt modelId="{D92F0B7A-40F7-4B56-953A-C0DAA4F1CCC5}" type="pres">
      <dgm:prSet presAssocID="{5308A062-66E0-42A9-993A-B9671FDACBE8}" presName="sibTrans" presStyleCnt="0"/>
      <dgm:spPr/>
    </dgm:pt>
    <dgm:pt modelId="{6B71297C-8B9D-4BCC-BCD6-3B64A7F70C51}" type="pres">
      <dgm:prSet presAssocID="{566330AE-CF4F-4DEF-A449-8E3084BF7797}" presName="node" presStyleLbl="node1" presStyleIdx="2" presStyleCnt="6" custScaleY="121905">
        <dgm:presLayoutVars>
          <dgm:bulletEnabled val="1"/>
        </dgm:presLayoutVars>
      </dgm:prSet>
      <dgm:spPr/>
    </dgm:pt>
    <dgm:pt modelId="{FF017619-1D01-4489-8F53-2F75711C3BE5}" type="pres">
      <dgm:prSet presAssocID="{FFD48E5C-D010-4E78-956B-9E5792D9FE6B}" presName="sibTrans" presStyleCnt="0"/>
      <dgm:spPr/>
    </dgm:pt>
    <dgm:pt modelId="{B3AD522A-6DF8-488A-8B11-3AAF2D2D0C3D}" type="pres">
      <dgm:prSet presAssocID="{B26C41CF-B759-43D8-834D-2FA1BDAC7053}" presName="node" presStyleLbl="node1" presStyleIdx="3" presStyleCnt="6" custScaleY="121905">
        <dgm:presLayoutVars>
          <dgm:bulletEnabled val="1"/>
        </dgm:presLayoutVars>
      </dgm:prSet>
      <dgm:spPr/>
    </dgm:pt>
    <dgm:pt modelId="{53FEA4B2-9DCE-461E-8B08-1350B15081DD}" type="pres">
      <dgm:prSet presAssocID="{23D95189-D597-4E09-BD1E-A625E0392918}" presName="sibTrans" presStyleCnt="0"/>
      <dgm:spPr/>
    </dgm:pt>
    <dgm:pt modelId="{E763A994-7107-4EDD-8BD6-1C018F655A92}" type="pres">
      <dgm:prSet presAssocID="{29C19302-CE94-44CF-A4DC-C4AF4B24318F}" presName="node" presStyleLbl="node1" presStyleIdx="4" presStyleCnt="6" custScaleY="121905">
        <dgm:presLayoutVars>
          <dgm:bulletEnabled val="1"/>
        </dgm:presLayoutVars>
      </dgm:prSet>
      <dgm:spPr/>
    </dgm:pt>
    <dgm:pt modelId="{4DEA054A-AFB9-4455-91B0-19E15B509C01}" type="pres">
      <dgm:prSet presAssocID="{A6CF55A7-7665-4334-8AAF-1C6B2325DD10}" presName="sibTrans" presStyleCnt="0"/>
      <dgm:spPr/>
    </dgm:pt>
    <dgm:pt modelId="{C6889143-962D-48C2-924D-DA13BD820D0C}" type="pres">
      <dgm:prSet presAssocID="{1EDE0D78-B8F4-4811-88F7-751271FF8D91}" presName="node" presStyleLbl="node1" presStyleIdx="5" presStyleCnt="6" custScaleY="121905">
        <dgm:presLayoutVars>
          <dgm:bulletEnabled val="1"/>
        </dgm:presLayoutVars>
      </dgm:prSet>
      <dgm:spPr/>
    </dgm:pt>
  </dgm:ptLst>
  <dgm:cxnLst>
    <dgm:cxn modelId="{DC125A32-3E15-47A2-990F-5F3D5466A32B}" type="presOf" srcId="{0FB10523-3603-4DDD-960E-727F78ED4741}" destId="{730E500D-73AE-4F62-A297-0780BFA62EF3}" srcOrd="0" destOrd="0" presId="urn:microsoft.com/office/officeart/2005/8/layout/default"/>
    <dgm:cxn modelId="{E4396E40-AB59-4F49-8051-CA2CBE69E64C}" type="presOf" srcId="{A412B5B1-35DA-48BF-A0ED-D23775D914B7}" destId="{4E258123-ACF6-48CD-A343-3C630CBF6E40}" srcOrd="0" destOrd="0" presId="urn:microsoft.com/office/officeart/2005/8/layout/default"/>
    <dgm:cxn modelId="{FEA4F750-26F9-49A4-8F0E-AD4F8FA67B9C}" srcId="{E038B26F-5A90-4DE6-932D-1451D47BB947}" destId="{B26C41CF-B759-43D8-834D-2FA1BDAC7053}" srcOrd="3" destOrd="0" parTransId="{E391235A-D1CE-45AB-9416-3FE85305E5C5}" sibTransId="{23D95189-D597-4E09-BD1E-A625E0392918}"/>
    <dgm:cxn modelId="{E945DB77-86D7-4F26-9ED1-570954D234A3}" type="presOf" srcId="{E038B26F-5A90-4DE6-932D-1451D47BB947}" destId="{C5628B07-939B-4FA1-9593-68D888376186}" srcOrd="0" destOrd="0" presId="urn:microsoft.com/office/officeart/2005/8/layout/default"/>
    <dgm:cxn modelId="{1067B37E-7C05-4B56-9379-162111B530DC}" type="presOf" srcId="{29C19302-CE94-44CF-A4DC-C4AF4B24318F}" destId="{E763A994-7107-4EDD-8BD6-1C018F655A92}" srcOrd="0" destOrd="0" presId="urn:microsoft.com/office/officeart/2005/8/layout/default"/>
    <dgm:cxn modelId="{6C703180-F1E8-46E1-8DD9-AE38E5BE7D1B}" srcId="{E038B26F-5A90-4DE6-932D-1451D47BB947}" destId="{566330AE-CF4F-4DEF-A449-8E3084BF7797}" srcOrd="2" destOrd="0" parTransId="{A4B6A8DC-0158-4841-92ED-E8BC95B4884E}" sibTransId="{FFD48E5C-D010-4E78-956B-9E5792D9FE6B}"/>
    <dgm:cxn modelId="{BEFB4AAF-0D3E-4331-97F6-11575A5CF533}" srcId="{E038B26F-5A90-4DE6-932D-1451D47BB947}" destId="{1EDE0D78-B8F4-4811-88F7-751271FF8D91}" srcOrd="5" destOrd="0" parTransId="{CEC3106F-8C2F-469A-B075-BDEE280AFA51}" sibTransId="{D6E2CC2B-0AB1-41ED-A465-33D81619C205}"/>
    <dgm:cxn modelId="{D82A81B7-EC80-4A31-97B9-18F2819624A0}" type="presOf" srcId="{1EDE0D78-B8F4-4811-88F7-751271FF8D91}" destId="{C6889143-962D-48C2-924D-DA13BD820D0C}" srcOrd="0" destOrd="0" presId="urn:microsoft.com/office/officeart/2005/8/layout/default"/>
    <dgm:cxn modelId="{345782B9-0D99-4B6C-930B-0E78BDA7F95A}" srcId="{E038B26F-5A90-4DE6-932D-1451D47BB947}" destId="{29C19302-CE94-44CF-A4DC-C4AF4B24318F}" srcOrd="4" destOrd="0" parTransId="{B8C0C1E3-8B5D-431B-A01B-3C5D38B9E1E3}" sibTransId="{A6CF55A7-7665-4334-8AAF-1C6B2325DD10}"/>
    <dgm:cxn modelId="{80BB1DC4-6C2A-4BBC-8473-D963F2E1A8C1}" type="presOf" srcId="{B26C41CF-B759-43D8-834D-2FA1BDAC7053}" destId="{B3AD522A-6DF8-488A-8B11-3AAF2D2D0C3D}" srcOrd="0" destOrd="0" presId="urn:microsoft.com/office/officeart/2005/8/layout/default"/>
    <dgm:cxn modelId="{F59FB0CF-1239-4BAB-A926-B9CAFC7FCD20}" srcId="{E038B26F-5A90-4DE6-932D-1451D47BB947}" destId="{A412B5B1-35DA-48BF-A0ED-D23775D914B7}" srcOrd="1" destOrd="0" parTransId="{E3BEE2BA-9169-4D5E-83A1-4DDF93F7BC27}" sibTransId="{5308A062-66E0-42A9-993A-B9671FDACBE8}"/>
    <dgm:cxn modelId="{7FA10AE4-6117-4835-B0A9-C52BC1126C33}" srcId="{E038B26F-5A90-4DE6-932D-1451D47BB947}" destId="{0FB10523-3603-4DDD-960E-727F78ED4741}" srcOrd="0" destOrd="0" parTransId="{0C5C0DF1-A7F8-4198-9CD5-F11E392FECD6}" sibTransId="{EA3735AA-A25E-4A9B-BB80-4D99CD525655}"/>
    <dgm:cxn modelId="{B436B6E6-FCDD-4911-AB43-0CFBCDB6B97A}" type="presOf" srcId="{566330AE-CF4F-4DEF-A449-8E3084BF7797}" destId="{6B71297C-8B9D-4BCC-BCD6-3B64A7F70C51}" srcOrd="0" destOrd="0" presId="urn:microsoft.com/office/officeart/2005/8/layout/default"/>
    <dgm:cxn modelId="{7D076E5D-8A74-4EDD-8574-E397E8D1029A}" type="presParOf" srcId="{C5628B07-939B-4FA1-9593-68D888376186}" destId="{730E500D-73AE-4F62-A297-0780BFA62EF3}" srcOrd="0" destOrd="0" presId="urn:microsoft.com/office/officeart/2005/8/layout/default"/>
    <dgm:cxn modelId="{DAD19BA4-BC62-46CB-BB76-39551F5EC80C}" type="presParOf" srcId="{C5628B07-939B-4FA1-9593-68D888376186}" destId="{5491B77F-886E-48F0-A5F5-68EE3C32A15B}" srcOrd="1" destOrd="0" presId="urn:microsoft.com/office/officeart/2005/8/layout/default"/>
    <dgm:cxn modelId="{A2402F12-BE47-4A53-AE92-B820AE6A6048}" type="presParOf" srcId="{C5628B07-939B-4FA1-9593-68D888376186}" destId="{4E258123-ACF6-48CD-A343-3C630CBF6E40}" srcOrd="2" destOrd="0" presId="urn:microsoft.com/office/officeart/2005/8/layout/default"/>
    <dgm:cxn modelId="{EC5297D1-B912-4148-A7D4-C3E50C6889DB}" type="presParOf" srcId="{C5628B07-939B-4FA1-9593-68D888376186}" destId="{D92F0B7A-40F7-4B56-953A-C0DAA4F1CCC5}" srcOrd="3" destOrd="0" presId="urn:microsoft.com/office/officeart/2005/8/layout/default"/>
    <dgm:cxn modelId="{2C72C701-73F0-46E6-BB82-8568C30202B2}" type="presParOf" srcId="{C5628B07-939B-4FA1-9593-68D888376186}" destId="{6B71297C-8B9D-4BCC-BCD6-3B64A7F70C51}" srcOrd="4" destOrd="0" presId="urn:microsoft.com/office/officeart/2005/8/layout/default"/>
    <dgm:cxn modelId="{3554399E-7DCD-4CB0-8E1D-1BD6620AD700}" type="presParOf" srcId="{C5628B07-939B-4FA1-9593-68D888376186}" destId="{FF017619-1D01-4489-8F53-2F75711C3BE5}" srcOrd="5" destOrd="0" presId="urn:microsoft.com/office/officeart/2005/8/layout/default"/>
    <dgm:cxn modelId="{8206B3D4-3D6F-495B-8695-52302B9099AD}" type="presParOf" srcId="{C5628B07-939B-4FA1-9593-68D888376186}" destId="{B3AD522A-6DF8-488A-8B11-3AAF2D2D0C3D}" srcOrd="6" destOrd="0" presId="urn:microsoft.com/office/officeart/2005/8/layout/default"/>
    <dgm:cxn modelId="{18D73E9C-51DD-44A5-AC0F-AF50C16CF114}" type="presParOf" srcId="{C5628B07-939B-4FA1-9593-68D888376186}" destId="{53FEA4B2-9DCE-461E-8B08-1350B15081DD}" srcOrd="7" destOrd="0" presId="urn:microsoft.com/office/officeart/2005/8/layout/default"/>
    <dgm:cxn modelId="{67DC6A76-35E7-41C3-92F4-10AD71C69FB3}" type="presParOf" srcId="{C5628B07-939B-4FA1-9593-68D888376186}" destId="{E763A994-7107-4EDD-8BD6-1C018F655A92}" srcOrd="8" destOrd="0" presId="urn:microsoft.com/office/officeart/2005/8/layout/default"/>
    <dgm:cxn modelId="{23AEF038-D61D-41C6-988F-94BA6FF971D3}" type="presParOf" srcId="{C5628B07-939B-4FA1-9593-68D888376186}" destId="{4DEA054A-AFB9-4455-91B0-19E15B509C01}" srcOrd="9" destOrd="0" presId="urn:microsoft.com/office/officeart/2005/8/layout/default"/>
    <dgm:cxn modelId="{64609611-26F6-4F61-855F-CA5F030F12AB}" type="presParOf" srcId="{C5628B07-939B-4FA1-9593-68D888376186}" destId="{C6889143-962D-48C2-924D-DA13BD820D0C}" srcOrd="10"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38B26F-5A90-4DE6-932D-1451D47BB947}" type="doc">
      <dgm:prSet loTypeId="urn:microsoft.com/office/officeart/2005/8/layout/default" loCatId="list" qsTypeId="urn:microsoft.com/office/officeart/2005/8/quickstyle/simple3" qsCatId="simple" csTypeId="urn:microsoft.com/office/officeart/2005/8/colors/accent2_2" csCatId="accent2" phldr="1"/>
      <dgm:spPr/>
      <dgm:t>
        <a:bodyPr/>
        <a:lstStyle/>
        <a:p>
          <a:endParaRPr lang="en-US"/>
        </a:p>
      </dgm:t>
    </dgm:pt>
    <dgm:pt modelId="{0FB10523-3603-4DDD-960E-727F78ED4741}">
      <dgm:prSet phldrT="[Text]" custT="1"/>
      <dgm:spPr/>
      <dgm:t>
        <a:bodyPr/>
        <a:lstStyle/>
        <a:p>
          <a:r>
            <a:rPr lang="en-US" sz="2000" b="1" dirty="0">
              <a:solidFill>
                <a:schemeClr val="tx1"/>
              </a:solidFill>
            </a:rPr>
            <a:t>Primary reason for entry</a:t>
          </a:r>
        </a:p>
      </dgm:t>
    </dgm:pt>
    <dgm:pt modelId="{0C5C0DF1-A7F8-4198-9CD5-F11E392FECD6}" type="parTrans" cxnId="{7FA10AE4-6117-4835-B0A9-C52BC1126C33}">
      <dgm:prSet/>
      <dgm:spPr/>
      <dgm:t>
        <a:bodyPr/>
        <a:lstStyle/>
        <a:p>
          <a:endParaRPr lang="en-US"/>
        </a:p>
      </dgm:t>
    </dgm:pt>
    <dgm:pt modelId="{EA3735AA-A25E-4A9B-BB80-4D99CD525655}" type="sibTrans" cxnId="{7FA10AE4-6117-4835-B0A9-C52BC1126C33}">
      <dgm:prSet/>
      <dgm:spPr/>
      <dgm:t>
        <a:bodyPr/>
        <a:lstStyle/>
        <a:p>
          <a:endParaRPr lang="en-US"/>
        </a:p>
      </dgm:t>
    </dgm:pt>
    <dgm:pt modelId="{A412B5B1-35DA-48BF-A0ED-D23775D914B7}">
      <dgm:prSet phldrT="[Text]" custT="1"/>
      <dgm:spPr/>
      <dgm:t>
        <a:bodyPr lIns="0" rIns="0"/>
        <a:lstStyle/>
        <a:p>
          <a:pPr>
            <a:spcAft>
              <a:spcPts val="0"/>
            </a:spcAft>
          </a:pPr>
          <a:r>
            <a:rPr lang="en-US" sz="1400" dirty="0"/>
            <a:t>Parental exhaustion: 58%</a:t>
          </a:r>
        </a:p>
        <a:p>
          <a:pPr>
            <a:spcAft>
              <a:spcPts val="0"/>
            </a:spcAft>
          </a:pPr>
          <a:r>
            <a:rPr lang="en-US" sz="1400" dirty="0"/>
            <a:t>Parenting problems: 50%</a:t>
          </a:r>
        </a:p>
        <a:p>
          <a:pPr>
            <a:spcAft>
              <a:spcPts val="0"/>
            </a:spcAft>
          </a:pPr>
          <a:r>
            <a:rPr lang="en-US" sz="1400" dirty="0"/>
            <a:t>Family conflict: 49%</a:t>
          </a:r>
        </a:p>
        <a:p>
          <a:pPr>
            <a:spcAft>
              <a:spcPts val="0"/>
            </a:spcAft>
          </a:pPr>
          <a:r>
            <a:rPr lang="en-US" sz="1400" dirty="0"/>
            <a:t>Parental coping with daily life: 32%</a:t>
          </a:r>
        </a:p>
        <a:p>
          <a:pPr>
            <a:spcAft>
              <a:spcPts val="0"/>
            </a:spcAft>
          </a:pPr>
          <a:r>
            <a:rPr lang="en-US" sz="1400" dirty="0"/>
            <a:t>Domestic violence: 23%</a:t>
          </a:r>
        </a:p>
        <a:p>
          <a:pPr>
            <a:spcAft>
              <a:spcPts val="0"/>
            </a:spcAft>
          </a:pPr>
          <a:r>
            <a:rPr lang="en-US" sz="1400" dirty="0"/>
            <a:t>Youth MH problems: 37%</a:t>
          </a:r>
        </a:p>
        <a:p>
          <a:pPr>
            <a:spcAft>
              <a:spcPts val="0"/>
            </a:spcAft>
          </a:pPr>
          <a:r>
            <a:rPr lang="en-US" sz="1400" dirty="0"/>
            <a:t>Living arrangements w/ neg effect: 10%</a:t>
          </a:r>
        </a:p>
      </dgm:t>
    </dgm:pt>
    <dgm:pt modelId="{E3BEE2BA-9169-4D5E-83A1-4DDF93F7BC27}" type="parTrans" cxnId="{F59FB0CF-1239-4BAB-A926-B9CAFC7FCD20}">
      <dgm:prSet/>
      <dgm:spPr/>
      <dgm:t>
        <a:bodyPr/>
        <a:lstStyle/>
        <a:p>
          <a:endParaRPr lang="en-US"/>
        </a:p>
      </dgm:t>
    </dgm:pt>
    <dgm:pt modelId="{5308A062-66E0-42A9-993A-B9671FDACBE8}" type="sibTrans" cxnId="{F59FB0CF-1239-4BAB-A926-B9CAFC7FCD20}">
      <dgm:prSet/>
      <dgm:spPr/>
      <dgm:t>
        <a:bodyPr/>
        <a:lstStyle/>
        <a:p>
          <a:endParaRPr lang="en-US"/>
        </a:p>
      </dgm:t>
    </dgm:pt>
    <dgm:pt modelId="{566330AE-CF4F-4DEF-A449-8E3084BF7797}">
      <dgm:prSet phldrT="[Text]" custT="1"/>
      <dgm:spPr/>
      <dgm:t>
        <a:bodyPr lIns="0" rIns="0"/>
        <a:lstStyle/>
        <a:p>
          <a:pPr>
            <a:spcAft>
              <a:spcPts val="0"/>
            </a:spcAft>
          </a:pPr>
          <a:r>
            <a:rPr lang="en-US" sz="1400" b="1" dirty="0"/>
            <a:t>Limited parenting competence</a:t>
          </a:r>
        </a:p>
        <a:p>
          <a:pPr>
            <a:spcAft>
              <a:spcPts val="0"/>
            </a:spcAft>
          </a:pPr>
          <a:r>
            <a:rPr lang="en-US" sz="1400" dirty="0"/>
            <a:t>Child </a:t>
          </a:r>
          <a:r>
            <a:rPr lang="en-US" sz="1400" dirty="0" err="1"/>
            <a:t>engangerment</a:t>
          </a:r>
          <a:r>
            <a:rPr lang="en-US" sz="1400" dirty="0"/>
            <a:t>: </a:t>
          </a:r>
        </a:p>
        <a:p>
          <a:pPr>
            <a:spcAft>
              <a:spcPts val="0"/>
            </a:spcAft>
          </a:pPr>
          <a:r>
            <a:rPr lang="en-US" sz="1400" dirty="0"/>
            <a:t>Insufficient support of child</a:t>
          </a:r>
        </a:p>
        <a:p>
          <a:pPr>
            <a:spcAft>
              <a:spcPts val="0"/>
            </a:spcAft>
          </a:pPr>
          <a:r>
            <a:rPr lang="en-US" sz="1400" dirty="0"/>
            <a:t>Youth behavior problems</a:t>
          </a:r>
        </a:p>
        <a:p>
          <a:pPr>
            <a:spcAft>
              <a:spcPts val="0"/>
            </a:spcAft>
          </a:pPr>
          <a:r>
            <a:rPr lang="en-US" sz="1400" dirty="0"/>
            <a:t>Family conflict</a:t>
          </a:r>
        </a:p>
        <a:p>
          <a:pPr>
            <a:spcAft>
              <a:spcPts val="0"/>
            </a:spcAft>
          </a:pPr>
          <a:r>
            <a:rPr lang="en-US" sz="1400" dirty="0"/>
            <a:t>Developmental problems</a:t>
          </a:r>
        </a:p>
        <a:p>
          <a:pPr>
            <a:spcAft>
              <a:spcPts val="0"/>
            </a:spcAft>
          </a:pPr>
          <a:r>
            <a:rPr lang="en-US" sz="1400" dirty="0"/>
            <a:t>Educational problems</a:t>
          </a:r>
        </a:p>
      </dgm:t>
    </dgm:pt>
    <dgm:pt modelId="{A4B6A8DC-0158-4841-92ED-E8BC95B4884E}" type="parTrans" cxnId="{6C703180-F1E8-46E1-8DD9-AE38E5BE7D1B}">
      <dgm:prSet/>
      <dgm:spPr/>
      <dgm:t>
        <a:bodyPr/>
        <a:lstStyle/>
        <a:p>
          <a:endParaRPr lang="en-US"/>
        </a:p>
      </dgm:t>
    </dgm:pt>
    <dgm:pt modelId="{FFD48E5C-D010-4E78-956B-9E5792D9FE6B}" type="sibTrans" cxnId="{6C703180-F1E8-46E1-8DD9-AE38E5BE7D1B}">
      <dgm:prSet/>
      <dgm:spPr/>
      <dgm:t>
        <a:bodyPr/>
        <a:lstStyle/>
        <a:p>
          <a:endParaRPr lang="en-US"/>
        </a:p>
      </dgm:t>
    </dgm:pt>
    <dgm:pt modelId="{B26C41CF-B759-43D8-834D-2FA1BDAC7053}">
      <dgm:prSet phldrT="[Text]" custT="1"/>
      <dgm:spPr/>
      <dgm:t>
        <a:bodyPr lIns="0" rIns="0"/>
        <a:lstStyle/>
        <a:p>
          <a:r>
            <a:rPr lang="en-US" sz="1600" dirty="0"/>
            <a:t>Problems in parenting</a:t>
          </a:r>
        </a:p>
        <a:p>
          <a:r>
            <a:rPr lang="en-US" sz="1600" dirty="0"/>
            <a:t>Family relational problems</a:t>
          </a:r>
        </a:p>
        <a:p>
          <a:r>
            <a:rPr lang="en-US" sz="1600" dirty="0"/>
            <a:t>Family violence</a:t>
          </a:r>
        </a:p>
      </dgm:t>
    </dgm:pt>
    <dgm:pt modelId="{E391235A-D1CE-45AB-9416-3FE85305E5C5}" type="parTrans" cxnId="{FEA4F750-26F9-49A4-8F0E-AD4F8FA67B9C}">
      <dgm:prSet/>
      <dgm:spPr/>
      <dgm:t>
        <a:bodyPr/>
        <a:lstStyle/>
        <a:p>
          <a:endParaRPr lang="en-US"/>
        </a:p>
      </dgm:t>
    </dgm:pt>
    <dgm:pt modelId="{23D95189-D597-4E09-BD1E-A625E0392918}" type="sibTrans" cxnId="{FEA4F750-26F9-49A4-8F0E-AD4F8FA67B9C}">
      <dgm:prSet/>
      <dgm:spPr/>
      <dgm:t>
        <a:bodyPr/>
        <a:lstStyle/>
        <a:p>
          <a:endParaRPr lang="en-US"/>
        </a:p>
      </dgm:t>
    </dgm:pt>
    <dgm:pt modelId="{29C19302-CE94-44CF-A4DC-C4AF4B24318F}">
      <dgm:prSet phldrT="[Text]" custT="1"/>
      <dgm:spPr/>
      <dgm:t>
        <a:bodyPr/>
        <a:lstStyle/>
        <a:p>
          <a:r>
            <a:rPr lang="en-US" sz="1600" dirty="0"/>
            <a:t>Child abuse and neglect: 75%</a:t>
          </a:r>
        </a:p>
      </dgm:t>
    </dgm:pt>
    <dgm:pt modelId="{B8C0C1E3-8B5D-431B-A01B-3C5D38B9E1E3}" type="parTrans" cxnId="{345782B9-0D99-4B6C-930B-0E78BDA7F95A}">
      <dgm:prSet/>
      <dgm:spPr/>
      <dgm:t>
        <a:bodyPr/>
        <a:lstStyle/>
        <a:p>
          <a:endParaRPr lang="en-US"/>
        </a:p>
      </dgm:t>
    </dgm:pt>
    <dgm:pt modelId="{A6CF55A7-7665-4334-8AAF-1C6B2325DD10}" type="sibTrans" cxnId="{345782B9-0D99-4B6C-930B-0E78BDA7F95A}">
      <dgm:prSet/>
      <dgm:spPr/>
      <dgm:t>
        <a:bodyPr/>
        <a:lstStyle/>
        <a:p>
          <a:endParaRPr lang="en-US"/>
        </a:p>
      </dgm:t>
    </dgm:pt>
    <dgm:pt modelId="{1EDE0D78-B8F4-4811-88F7-751271FF8D91}">
      <dgm:prSet custT="1"/>
      <dgm:spPr/>
      <dgm:t>
        <a:bodyPr/>
        <a:lstStyle/>
        <a:p>
          <a:r>
            <a:rPr lang="en-US" sz="1600" dirty="0"/>
            <a:t>Child abuse and neglect: 61.8%</a:t>
          </a:r>
        </a:p>
        <a:p>
          <a:r>
            <a:rPr lang="en-US" sz="1600" dirty="0"/>
            <a:t>Unaccompanied migrant status has become a primary reason for entry</a:t>
          </a:r>
        </a:p>
      </dgm:t>
    </dgm:pt>
    <dgm:pt modelId="{CEC3106F-8C2F-469A-B075-BDEE280AFA51}" type="parTrans" cxnId="{BEFB4AAF-0D3E-4331-97F6-11575A5CF533}">
      <dgm:prSet/>
      <dgm:spPr/>
      <dgm:t>
        <a:bodyPr/>
        <a:lstStyle/>
        <a:p>
          <a:endParaRPr lang="en-US"/>
        </a:p>
      </dgm:t>
    </dgm:pt>
    <dgm:pt modelId="{D6E2CC2B-0AB1-41ED-A465-33D81619C205}" type="sibTrans" cxnId="{BEFB4AAF-0D3E-4331-97F6-11575A5CF533}">
      <dgm:prSet/>
      <dgm:spPr/>
      <dgm:t>
        <a:bodyPr/>
        <a:lstStyle/>
        <a:p>
          <a:endParaRPr lang="en-US"/>
        </a:p>
      </dgm:t>
    </dgm:pt>
    <dgm:pt modelId="{C5628B07-939B-4FA1-9593-68D888376186}" type="pres">
      <dgm:prSet presAssocID="{E038B26F-5A90-4DE6-932D-1451D47BB947}" presName="diagram" presStyleCnt="0">
        <dgm:presLayoutVars>
          <dgm:dir/>
          <dgm:resizeHandles val="exact"/>
        </dgm:presLayoutVars>
      </dgm:prSet>
      <dgm:spPr/>
    </dgm:pt>
    <dgm:pt modelId="{730E500D-73AE-4F62-A297-0780BFA62EF3}" type="pres">
      <dgm:prSet presAssocID="{0FB10523-3603-4DDD-960E-727F78ED4741}" presName="node" presStyleLbl="node1" presStyleIdx="0" presStyleCnt="6" custScaleY="162540">
        <dgm:presLayoutVars>
          <dgm:bulletEnabled val="1"/>
        </dgm:presLayoutVars>
      </dgm:prSet>
      <dgm:spPr/>
    </dgm:pt>
    <dgm:pt modelId="{5491B77F-886E-48F0-A5F5-68EE3C32A15B}" type="pres">
      <dgm:prSet presAssocID="{EA3735AA-A25E-4A9B-BB80-4D99CD525655}" presName="sibTrans" presStyleCnt="0"/>
      <dgm:spPr/>
    </dgm:pt>
    <dgm:pt modelId="{4E258123-ACF6-48CD-A343-3C630CBF6E40}" type="pres">
      <dgm:prSet presAssocID="{A412B5B1-35DA-48BF-A0ED-D23775D914B7}" presName="node" presStyleLbl="node1" presStyleIdx="1" presStyleCnt="6" custScaleY="162540">
        <dgm:presLayoutVars>
          <dgm:bulletEnabled val="1"/>
        </dgm:presLayoutVars>
      </dgm:prSet>
      <dgm:spPr/>
    </dgm:pt>
    <dgm:pt modelId="{D92F0B7A-40F7-4B56-953A-C0DAA4F1CCC5}" type="pres">
      <dgm:prSet presAssocID="{5308A062-66E0-42A9-993A-B9671FDACBE8}" presName="sibTrans" presStyleCnt="0"/>
      <dgm:spPr/>
    </dgm:pt>
    <dgm:pt modelId="{6B71297C-8B9D-4BCC-BCD6-3B64A7F70C51}" type="pres">
      <dgm:prSet presAssocID="{566330AE-CF4F-4DEF-A449-8E3084BF7797}" presName="node" presStyleLbl="node1" presStyleIdx="2" presStyleCnt="6" custScaleY="162540">
        <dgm:presLayoutVars>
          <dgm:bulletEnabled val="1"/>
        </dgm:presLayoutVars>
      </dgm:prSet>
      <dgm:spPr/>
    </dgm:pt>
    <dgm:pt modelId="{FF017619-1D01-4489-8F53-2F75711C3BE5}" type="pres">
      <dgm:prSet presAssocID="{FFD48E5C-D010-4E78-956B-9E5792D9FE6B}" presName="sibTrans" presStyleCnt="0"/>
      <dgm:spPr/>
    </dgm:pt>
    <dgm:pt modelId="{B3AD522A-6DF8-488A-8B11-3AAF2D2D0C3D}" type="pres">
      <dgm:prSet presAssocID="{B26C41CF-B759-43D8-834D-2FA1BDAC7053}" presName="node" presStyleLbl="node1" presStyleIdx="3" presStyleCnt="6" custScaleY="162540">
        <dgm:presLayoutVars>
          <dgm:bulletEnabled val="1"/>
        </dgm:presLayoutVars>
      </dgm:prSet>
      <dgm:spPr/>
    </dgm:pt>
    <dgm:pt modelId="{53FEA4B2-9DCE-461E-8B08-1350B15081DD}" type="pres">
      <dgm:prSet presAssocID="{23D95189-D597-4E09-BD1E-A625E0392918}" presName="sibTrans" presStyleCnt="0"/>
      <dgm:spPr/>
    </dgm:pt>
    <dgm:pt modelId="{E763A994-7107-4EDD-8BD6-1C018F655A92}" type="pres">
      <dgm:prSet presAssocID="{29C19302-CE94-44CF-A4DC-C4AF4B24318F}" presName="node" presStyleLbl="node1" presStyleIdx="4" presStyleCnt="6" custScaleY="162540">
        <dgm:presLayoutVars>
          <dgm:bulletEnabled val="1"/>
        </dgm:presLayoutVars>
      </dgm:prSet>
      <dgm:spPr/>
    </dgm:pt>
    <dgm:pt modelId="{4DEA054A-AFB9-4455-91B0-19E15B509C01}" type="pres">
      <dgm:prSet presAssocID="{A6CF55A7-7665-4334-8AAF-1C6B2325DD10}" presName="sibTrans" presStyleCnt="0"/>
      <dgm:spPr/>
    </dgm:pt>
    <dgm:pt modelId="{C6889143-962D-48C2-924D-DA13BD820D0C}" type="pres">
      <dgm:prSet presAssocID="{1EDE0D78-B8F4-4811-88F7-751271FF8D91}" presName="node" presStyleLbl="node1" presStyleIdx="5" presStyleCnt="6" custScaleY="162540">
        <dgm:presLayoutVars>
          <dgm:bulletEnabled val="1"/>
        </dgm:presLayoutVars>
      </dgm:prSet>
      <dgm:spPr/>
    </dgm:pt>
  </dgm:ptLst>
  <dgm:cxnLst>
    <dgm:cxn modelId="{DC125A32-3E15-47A2-990F-5F3D5466A32B}" type="presOf" srcId="{0FB10523-3603-4DDD-960E-727F78ED4741}" destId="{730E500D-73AE-4F62-A297-0780BFA62EF3}" srcOrd="0" destOrd="0" presId="urn:microsoft.com/office/officeart/2005/8/layout/default"/>
    <dgm:cxn modelId="{E4396E40-AB59-4F49-8051-CA2CBE69E64C}" type="presOf" srcId="{A412B5B1-35DA-48BF-A0ED-D23775D914B7}" destId="{4E258123-ACF6-48CD-A343-3C630CBF6E40}" srcOrd="0" destOrd="0" presId="urn:microsoft.com/office/officeart/2005/8/layout/default"/>
    <dgm:cxn modelId="{FEA4F750-26F9-49A4-8F0E-AD4F8FA67B9C}" srcId="{E038B26F-5A90-4DE6-932D-1451D47BB947}" destId="{B26C41CF-B759-43D8-834D-2FA1BDAC7053}" srcOrd="3" destOrd="0" parTransId="{E391235A-D1CE-45AB-9416-3FE85305E5C5}" sibTransId="{23D95189-D597-4E09-BD1E-A625E0392918}"/>
    <dgm:cxn modelId="{E945DB77-86D7-4F26-9ED1-570954D234A3}" type="presOf" srcId="{E038B26F-5A90-4DE6-932D-1451D47BB947}" destId="{C5628B07-939B-4FA1-9593-68D888376186}" srcOrd="0" destOrd="0" presId="urn:microsoft.com/office/officeart/2005/8/layout/default"/>
    <dgm:cxn modelId="{1067B37E-7C05-4B56-9379-162111B530DC}" type="presOf" srcId="{29C19302-CE94-44CF-A4DC-C4AF4B24318F}" destId="{E763A994-7107-4EDD-8BD6-1C018F655A92}" srcOrd="0" destOrd="0" presId="urn:microsoft.com/office/officeart/2005/8/layout/default"/>
    <dgm:cxn modelId="{6C703180-F1E8-46E1-8DD9-AE38E5BE7D1B}" srcId="{E038B26F-5A90-4DE6-932D-1451D47BB947}" destId="{566330AE-CF4F-4DEF-A449-8E3084BF7797}" srcOrd="2" destOrd="0" parTransId="{A4B6A8DC-0158-4841-92ED-E8BC95B4884E}" sibTransId="{FFD48E5C-D010-4E78-956B-9E5792D9FE6B}"/>
    <dgm:cxn modelId="{BEFB4AAF-0D3E-4331-97F6-11575A5CF533}" srcId="{E038B26F-5A90-4DE6-932D-1451D47BB947}" destId="{1EDE0D78-B8F4-4811-88F7-751271FF8D91}" srcOrd="5" destOrd="0" parTransId="{CEC3106F-8C2F-469A-B075-BDEE280AFA51}" sibTransId="{D6E2CC2B-0AB1-41ED-A465-33D81619C205}"/>
    <dgm:cxn modelId="{D82A81B7-EC80-4A31-97B9-18F2819624A0}" type="presOf" srcId="{1EDE0D78-B8F4-4811-88F7-751271FF8D91}" destId="{C6889143-962D-48C2-924D-DA13BD820D0C}" srcOrd="0" destOrd="0" presId="urn:microsoft.com/office/officeart/2005/8/layout/default"/>
    <dgm:cxn modelId="{345782B9-0D99-4B6C-930B-0E78BDA7F95A}" srcId="{E038B26F-5A90-4DE6-932D-1451D47BB947}" destId="{29C19302-CE94-44CF-A4DC-C4AF4B24318F}" srcOrd="4" destOrd="0" parTransId="{B8C0C1E3-8B5D-431B-A01B-3C5D38B9E1E3}" sibTransId="{A6CF55A7-7665-4334-8AAF-1C6B2325DD10}"/>
    <dgm:cxn modelId="{80BB1DC4-6C2A-4BBC-8473-D963F2E1A8C1}" type="presOf" srcId="{B26C41CF-B759-43D8-834D-2FA1BDAC7053}" destId="{B3AD522A-6DF8-488A-8B11-3AAF2D2D0C3D}" srcOrd="0" destOrd="0" presId="urn:microsoft.com/office/officeart/2005/8/layout/default"/>
    <dgm:cxn modelId="{F59FB0CF-1239-4BAB-A926-B9CAFC7FCD20}" srcId="{E038B26F-5A90-4DE6-932D-1451D47BB947}" destId="{A412B5B1-35DA-48BF-A0ED-D23775D914B7}" srcOrd="1" destOrd="0" parTransId="{E3BEE2BA-9169-4D5E-83A1-4DDF93F7BC27}" sibTransId="{5308A062-66E0-42A9-993A-B9671FDACBE8}"/>
    <dgm:cxn modelId="{7FA10AE4-6117-4835-B0A9-C52BC1126C33}" srcId="{E038B26F-5A90-4DE6-932D-1451D47BB947}" destId="{0FB10523-3603-4DDD-960E-727F78ED4741}" srcOrd="0" destOrd="0" parTransId="{0C5C0DF1-A7F8-4198-9CD5-F11E392FECD6}" sibTransId="{EA3735AA-A25E-4A9B-BB80-4D99CD525655}"/>
    <dgm:cxn modelId="{B436B6E6-FCDD-4911-AB43-0CFBCDB6B97A}" type="presOf" srcId="{566330AE-CF4F-4DEF-A449-8E3084BF7797}" destId="{6B71297C-8B9D-4BCC-BCD6-3B64A7F70C51}" srcOrd="0" destOrd="0" presId="urn:microsoft.com/office/officeart/2005/8/layout/default"/>
    <dgm:cxn modelId="{7D076E5D-8A74-4EDD-8574-E397E8D1029A}" type="presParOf" srcId="{C5628B07-939B-4FA1-9593-68D888376186}" destId="{730E500D-73AE-4F62-A297-0780BFA62EF3}" srcOrd="0" destOrd="0" presId="urn:microsoft.com/office/officeart/2005/8/layout/default"/>
    <dgm:cxn modelId="{DAD19BA4-BC62-46CB-BB76-39551F5EC80C}" type="presParOf" srcId="{C5628B07-939B-4FA1-9593-68D888376186}" destId="{5491B77F-886E-48F0-A5F5-68EE3C32A15B}" srcOrd="1" destOrd="0" presId="urn:microsoft.com/office/officeart/2005/8/layout/default"/>
    <dgm:cxn modelId="{A2402F12-BE47-4A53-AE92-B820AE6A6048}" type="presParOf" srcId="{C5628B07-939B-4FA1-9593-68D888376186}" destId="{4E258123-ACF6-48CD-A343-3C630CBF6E40}" srcOrd="2" destOrd="0" presId="urn:microsoft.com/office/officeart/2005/8/layout/default"/>
    <dgm:cxn modelId="{EC5297D1-B912-4148-A7D4-C3E50C6889DB}" type="presParOf" srcId="{C5628B07-939B-4FA1-9593-68D888376186}" destId="{D92F0B7A-40F7-4B56-953A-C0DAA4F1CCC5}" srcOrd="3" destOrd="0" presId="urn:microsoft.com/office/officeart/2005/8/layout/default"/>
    <dgm:cxn modelId="{2C72C701-73F0-46E6-BB82-8568C30202B2}" type="presParOf" srcId="{C5628B07-939B-4FA1-9593-68D888376186}" destId="{6B71297C-8B9D-4BCC-BCD6-3B64A7F70C51}" srcOrd="4" destOrd="0" presId="urn:microsoft.com/office/officeart/2005/8/layout/default"/>
    <dgm:cxn modelId="{3554399E-7DCD-4CB0-8E1D-1BD6620AD700}" type="presParOf" srcId="{C5628B07-939B-4FA1-9593-68D888376186}" destId="{FF017619-1D01-4489-8F53-2F75711C3BE5}" srcOrd="5" destOrd="0" presId="urn:microsoft.com/office/officeart/2005/8/layout/default"/>
    <dgm:cxn modelId="{8206B3D4-3D6F-495B-8695-52302B9099AD}" type="presParOf" srcId="{C5628B07-939B-4FA1-9593-68D888376186}" destId="{B3AD522A-6DF8-488A-8B11-3AAF2D2D0C3D}" srcOrd="6" destOrd="0" presId="urn:microsoft.com/office/officeart/2005/8/layout/default"/>
    <dgm:cxn modelId="{18D73E9C-51DD-44A5-AC0F-AF50C16CF114}" type="presParOf" srcId="{C5628B07-939B-4FA1-9593-68D888376186}" destId="{53FEA4B2-9DCE-461E-8B08-1350B15081DD}" srcOrd="7" destOrd="0" presId="urn:microsoft.com/office/officeart/2005/8/layout/default"/>
    <dgm:cxn modelId="{67DC6A76-35E7-41C3-92F4-10AD71C69FB3}" type="presParOf" srcId="{C5628B07-939B-4FA1-9593-68D888376186}" destId="{E763A994-7107-4EDD-8BD6-1C018F655A92}" srcOrd="8" destOrd="0" presId="urn:microsoft.com/office/officeart/2005/8/layout/default"/>
    <dgm:cxn modelId="{23AEF038-D61D-41C6-988F-94BA6FF971D3}" type="presParOf" srcId="{C5628B07-939B-4FA1-9593-68D888376186}" destId="{4DEA054A-AFB9-4455-91B0-19E15B509C01}" srcOrd="9" destOrd="0" presId="urn:microsoft.com/office/officeart/2005/8/layout/default"/>
    <dgm:cxn modelId="{64609611-26F6-4F61-855F-CA5F030F12AB}" type="presParOf" srcId="{C5628B07-939B-4FA1-9593-68D888376186}" destId="{C6889143-962D-48C2-924D-DA13BD820D0C}" srcOrd="10" destOrd="0" presId="urn:microsoft.com/office/officeart/2005/8/layout/default"/>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691BC8-6190-477A-8EBC-FAEBF2BEBA24}">
      <dsp:nvSpPr>
        <dsp:cNvPr id="0" name=""/>
        <dsp:cNvSpPr/>
      </dsp:nvSpPr>
      <dsp:spPr>
        <a:xfrm>
          <a:off x="0" y="3119"/>
          <a:ext cx="5607050" cy="87457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Various policy initiatives to reduce RC</a:t>
          </a:r>
        </a:p>
      </dsp:txBody>
      <dsp:txXfrm>
        <a:off x="42693" y="45812"/>
        <a:ext cx="5521664" cy="789189"/>
      </dsp:txXfrm>
    </dsp:sp>
    <dsp:sp modelId="{B4A0CDE5-BEA5-4960-9DA0-899E2E63650C}">
      <dsp:nvSpPr>
        <dsp:cNvPr id="0" name=""/>
        <dsp:cNvSpPr/>
      </dsp:nvSpPr>
      <dsp:spPr>
        <a:xfrm>
          <a:off x="0" y="943934"/>
          <a:ext cx="5607050" cy="874575"/>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Documented reductions in RC use</a:t>
          </a:r>
        </a:p>
      </dsp:txBody>
      <dsp:txXfrm>
        <a:off x="42693" y="986627"/>
        <a:ext cx="5521664" cy="789189"/>
      </dsp:txXfrm>
    </dsp:sp>
    <dsp:sp modelId="{0D7A783E-3258-475C-9691-5FFA742CEA1F}">
      <dsp:nvSpPr>
        <dsp:cNvPr id="0" name=""/>
        <dsp:cNvSpPr/>
      </dsp:nvSpPr>
      <dsp:spPr>
        <a:xfrm>
          <a:off x="0" y="1884749"/>
          <a:ext cx="5607050" cy="87457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Growth of community- and family-based alternatives</a:t>
          </a:r>
        </a:p>
      </dsp:txBody>
      <dsp:txXfrm>
        <a:off x="42693" y="1927442"/>
        <a:ext cx="5521664" cy="789189"/>
      </dsp:txXfrm>
    </dsp:sp>
    <dsp:sp modelId="{E928298B-EEA9-4689-9228-03D112799801}">
      <dsp:nvSpPr>
        <dsp:cNvPr id="0" name=""/>
        <dsp:cNvSpPr/>
      </dsp:nvSpPr>
      <dsp:spPr>
        <a:xfrm>
          <a:off x="0" y="2825565"/>
          <a:ext cx="5607050" cy="874575"/>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Closure and/or diversification of RC programs</a:t>
          </a:r>
        </a:p>
      </dsp:txBody>
      <dsp:txXfrm>
        <a:off x="42693" y="2868258"/>
        <a:ext cx="5521664" cy="789189"/>
      </dsp:txXfrm>
    </dsp:sp>
    <dsp:sp modelId="{6C223E4D-6A4E-4BE7-97DB-C58BA01092DC}">
      <dsp:nvSpPr>
        <dsp:cNvPr id="0" name=""/>
        <dsp:cNvSpPr/>
      </dsp:nvSpPr>
      <dsp:spPr>
        <a:xfrm>
          <a:off x="0" y="3766380"/>
          <a:ext cx="5607050" cy="874575"/>
        </a:xfrm>
        <a:prstGeom prst="round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RC as short-term or stop-gap option</a:t>
          </a:r>
        </a:p>
      </dsp:txBody>
      <dsp:txXfrm>
        <a:off x="42693" y="3809073"/>
        <a:ext cx="5521664" cy="789189"/>
      </dsp:txXfrm>
    </dsp:sp>
    <dsp:sp modelId="{2DCE94DB-038E-40D7-AB7F-BB5D4EA1CA1A}">
      <dsp:nvSpPr>
        <dsp:cNvPr id="0" name=""/>
        <dsp:cNvSpPr/>
      </dsp:nvSpPr>
      <dsp:spPr>
        <a:xfrm>
          <a:off x="0" y="4707195"/>
          <a:ext cx="5607050" cy="874575"/>
        </a:xfrm>
        <a:prstGeom prst="roundRect">
          <a:avLst/>
        </a:prstGeom>
        <a:solidFill>
          <a:schemeClr val="accent3">
            <a:lumMod val="60000"/>
            <a:lumOff val="40000"/>
          </a:schemeClr>
        </a:soli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Increased clinical severity of youth in RC</a:t>
          </a:r>
        </a:p>
      </dsp:txBody>
      <dsp:txXfrm>
        <a:off x="42693" y="4749888"/>
        <a:ext cx="5521664" cy="7891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CA650-9241-4F57-B071-C6E3B96C1AFD}">
      <dsp:nvSpPr>
        <dsp:cNvPr id="0" name=""/>
        <dsp:cNvSpPr/>
      </dsp:nvSpPr>
      <dsp:spPr>
        <a:xfrm>
          <a:off x="5211" y="211855"/>
          <a:ext cx="1997868" cy="602313"/>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Finland</a:t>
          </a:r>
        </a:p>
      </dsp:txBody>
      <dsp:txXfrm>
        <a:off x="5211" y="211855"/>
        <a:ext cx="1997868" cy="602313"/>
      </dsp:txXfrm>
    </dsp:sp>
    <dsp:sp modelId="{DF5B4D53-7720-49BF-96AA-571FE01E1EDA}">
      <dsp:nvSpPr>
        <dsp:cNvPr id="0" name=""/>
        <dsp:cNvSpPr/>
      </dsp:nvSpPr>
      <dsp:spPr>
        <a:xfrm>
          <a:off x="5211" y="814168"/>
          <a:ext cx="1997868" cy="3479716"/>
        </a:xfrm>
        <a:prstGeom prst="rect">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b="0" kern="1200" dirty="0">
              <a:effectLst/>
              <a:latin typeface="+mn-lt"/>
              <a:ea typeface="Calibri" panose="020F0502020204030204" pitchFamily="34" charset="0"/>
              <a:cs typeface="Times New Roman" panose="02020603050405020304" pitchFamily="18" charset="0"/>
            </a:rPr>
            <a:t>2-3yr vocational training in</a:t>
          </a:r>
          <a:r>
            <a:rPr lang="en-US" sz="1900" b="0" kern="1200" baseline="0" dirty="0">
              <a:effectLst/>
              <a:latin typeface="+mn-lt"/>
              <a:ea typeface="Calibri" panose="020F0502020204030204" pitchFamily="34" charset="0"/>
              <a:cs typeface="Times New Roman" panose="02020603050405020304" pitchFamily="18" charset="0"/>
            </a:rPr>
            <a:t> social or health care (Care worker)</a:t>
          </a:r>
          <a:endParaRPr lang="en-US" sz="1900" kern="1200" dirty="0"/>
        </a:p>
        <a:p>
          <a:pPr marL="171450" lvl="1" indent="-171450" algn="l" defTabSz="844550">
            <a:lnSpc>
              <a:spcPct val="90000"/>
            </a:lnSpc>
            <a:spcBef>
              <a:spcPct val="0"/>
            </a:spcBef>
            <a:spcAft>
              <a:spcPts val="600"/>
            </a:spcAft>
            <a:buChar char="•"/>
          </a:pPr>
          <a:r>
            <a:rPr lang="en-US" sz="1900" b="0" kern="1200" baseline="0" dirty="0">
              <a:effectLst/>
              <a:latin typeface="+mn-lt"/>
              <a:ea typeface="Calibri" panose="020F0502020204030204" pitchFamily="34" charset="0"/>
              <a:cs typeface="Times New Roman" panose="02020603050405020304" pitchFamily="18" charset="0"/>
            </a:rPr>
            <a:t>3.5yrs BA in social services or nursing (counselor) </a:t>
          </a:r>
        </a:p>
        <a:p>
          <a:pPr marL="171450" lvl="1" indent="-171450" algn="l" defTabSz="844550">
            <a:lnSpc>
              <a:spcPct val="90000"/>
            </a:lnSpc>
            <a:spcBef>
              <a:spcPct val="0"/>
            </a:spcBef>
            <a:spcAft>
              <a:spcPts val="600"/>
            </a:spcAft>
            <a:buChar char="•"/>
          </a:pPr>
          <a:r>
            <a:rPr lang="en-US" sz="1900" b="0" kern="1200" baseline="0" dirty="0">
              <a:effectLst/>
              <a:latin typeface="+mn-lt"/>
              <a:ea typeface="Calibri" panose="020F0502020204030204" pitchFamily="34" charset="0"/>
              <a:cs typeface="Times New Roman" panose="02020603050405020304" pitchFamily="18" charset="0"/>
            </a:rPr>
            <a:t>main SW in CW (MA degree)</a:t>
          </a:r>
          <a:endParaRPr lang="en-US" sz="1900" b="0" kern="1200" dirty="0">
            <a:effectLst/>
            <a:latin typeface="+mn-lt"/>
            <a:ea typeface="Calibri" panose="020F0502020204030204" pitchFamily="34" charset="0"/>
            <a:cs typeface="Times New Roman" panose="02020603050405020304" pitchFamily="18" charset="0"/>
          </a:endParaRPr>
        </a:p>
      </dsp:txBody>
      <dsp:txXfrm>
        <a:off x="5211" y="814168"/>
        <a:ext cx="1997868" cy="3479716"/>
      </dsp:txXfrm>
    </dsp:sp>
    <dsp:sp modelId="{ADF3BC39-A8E5-4C11-B662-FB73319E12F0}">
      <dsp:nvSpPr>
        <dsp:cNvPr id="0" name=""/>
        <dsp:cNvSpPr/>
      </dsp:nvSpPr>
      <dsp:spPr>
        <a:xfrm>
          <a:off x="2282782" y="211855"/>
          <a:ext cx="1997868" cy="602313"/>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Germany</a:t>
          </a:r>
        </a:p>
      </dsp:txBody>
      <dsp:txXfrm>
        <a:off x="2282782" y="211855"/>
        <a:ext cx="1997868" cy="602313"/>
      </dsp:txXfrm>
    </dsp:sp>
    <dsp:sp modelId="{EE8A6763-092F-47E1-B8DB-B8586E3DDF48}">
      <dsp:nvSpPr>
        <dsp:cNvPr id="0" name=""/>
        <dsp:cNvSpPr/>
      </dsp:nvSpPr>
      <dsp:spPr>
        <a:xfrm>
          <a:off x="2282782" y="814168"/>
          <a:ext cx="1997868" cy="3479716"/>
        </a:xfrm>
        <a:prstGeom prst="rect">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a:t>5yr vocational training as Educator</a:t>
          </a:r>
        </a:p>
        <a:p>
          <a:pPr marL="171450" lvl="1" indent="-171450" algn="l" defTabSz="844550">
            <a:lnSpc>
              <a:spcPct val="90000"/>
            </a:lnSpc>
            <a:spcBef>
              <a:spcPct val="0"/>
            </a:spcBef>
            <a:spcAft>
              <a:spcPts val="600"/>
            </a:spcAft>
            <a:buChar char="•"/>
          </a:pPr>
          <a:r>
            <a:rPr lang="en-US" sz="1900" kern="1200" dirty="0"/>
            <a:t>3-3.5yrs BA in Social Work or Social Pedagogy</a:t>
          </a:r>
        </a:p>
        <a:p>
          <a:pPr marL="171450" lvl="1" indent="-171450" algn="l" defTabSz="844550">
            <a:lnSpc>
              <a:spcPct val="90000"/>
            </a:lnSpc>
            <a:spcBef>
              <a:spcPct val="0"/>
            </a:spcBef>
            <a:spcAft>
              <a:spcPts val="600"/>
            </a:spcAft>
            <a:buChar char="•"/>
          </a:pPr>
          <a:r>
            <a:rPr lang="en-US" sz="1900" kern="1200" dirty="0"/>
            <a:t>Social Assistants with 2yr vocational training may also be part of a RC team</a:t>
          </a:r>
        </a:p>
      </dsp:txBody>
      <dsp:txXfrm>
        <a:off x="2282782" y="814168"/>
        <a:ext cx="1997868" cy="3479716"/>
      </dsp:txXfrm>
    </dsp:sp>
    <dsp:sp modelId="{BFCCCC30-7A56-47A1-B79E-CAB864E48277}">
      <dsp:nvSpPr>
        <dsp:cNvPr id="0" name=""/>
        <dsp:cNvSpPr/>
      </dsp:nvSpPr>
      <dsp:spPr>
        <a:xfrm>
          <a:off x="4560352" y="211855"/>
          <a:ext cx="1997868" cy="602313"/>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Italy</a:t>
          </a:r>
        </a:p>
      </dsp:txBody>
      <dsp:txXfrm>
        <a:off x="4560352" y="211855"/>
        <a:ext cx="1997868" cy="602313"/>
      </dsp:txXfrm>
    </dsp:sp>
    <dsp:sp modelId="{BE0FAFF1-AE15-43DF-8424-28B8DA9F14C6}">
      <dsp:nvSpPr>
        <dsp:cNvPr id="0" name=""/>
        <dsp:cNvSpPr/>
      </dsp:nvSpPr>
      <dsp:spPr>
        <a:xfrm>
          <a:off x="4560352" y="814168"/>
          <a:ext cx="1997868" cy="3479716"/>
        </a:xfrm>
        <a:prstGeom prst="rect">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3yr BA in Educational Sciences</a:t>
          </a:r>
        </a:p>
      </dsp:txBody>
      <dsp:txXfrm>
        <a:off x="4560352" y="814168"/>
        <a:ext cx="1997868" cy="3479716"/>
      </dsp:txXfrm>
    </dsp:sp>
    <dsp:sp modelId="{E2E2C99B-9C83-4450-A2B1-5E62EB55777F}">
      <dsp:nvSpPr>
        <dsp:cNvPr id="0" name=""/>
        <dsp:cNvSpPr/>
      </dsp:nvSpPr>
      <dsp:spPr>
        <a:xfrm>
          <a:off x="6837923" y="211855"/>
          <a:ext cx="1997868" cy="602313"/>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Lithuania</a:t>
          </a:r>
        </a:p>
      </dsp:txBody>
      <dsp:txXfrm>
        <a:off x="6837923" y="211855"/>
        <a:ext cx="1997868" cy="602313"/>
      </dsp:txXfrm>
    </dsp:sp>
    <dsp:sp modelId="{CE92D1F2-1D2A-4A47-9C25-557AF4B716AB}">
      <dsp:nvSpPr>
        <dsp:cNvPr id="0" name=""/>
        <dsp:cNvSpPr/>
      </dsp:nvSpPr>
      <dsp:spPr>
        <a:xfrm>
          <a:off x="6837923" y="814168"/>
          <a:ext cx="1997868" cy="3479716"/>
        </a:xfrm>
        <a:prstGeom prst="rect">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a:t>4yr BA in Social Work</a:t>
          </a:r>
        </a:p>
        <a:p>
          <a:pPr marL="171450" lvl="1" indent="-171450" algn="l" defTabSz="844550">
            <a:lnSpc>
              <a:spcPct val="90000"/>
            </a:lnSpc>
            <a:spcBef>
              <a:spcPct val="0"/>
            </a:spcBef>
            <a:spcAft>
              <a:spcPts val="600"/>
            </a:spcAft>
            <a:buChar char="•"/>
          </a:pPr>
          <a:r>
            <a:rPr lang="en-US" sz="1900" kern="1200" dirty="0"/>
            <a:t>SW assistants with special training courses</a:t>
          </a:r>
        </a:p>
      </dsp:txBody>
      <dsp:txXfrm>
        <a:off x="6837923" y="814168"/>
        <a:ext cx="1997868" cy="3479716"/>
      </dsp:txXfrm>
    </dsp:sp>
    <dsp:sp modelId="{93551EA9-DECB-4FBD-9DC4-9C130B8BDA60}">
      <dsp:nvSpPr>
        <dsp:cNvPr id="0" name=""/>
        <dsp:cNvSpPr/>
      </dsp:nvSpPr>
      <dsp:spPr>
        <a:xfrm>
          <a:off x="9115493" y="211855"/>
          <a:ext cx="1997868" cy="602313"/>
        </a:xfrm>
        <a:prstGeom prst="rect">
          <a:avLst/>
        </a:prstGeom>
        <a:gradFill rotWithShape="0">
          <a:gsLst>
            <a:gs pos="0">
              <a:schemeClr val="dk2">
                <a:hueOff val="0"/>
                <a:satOff val="0"/>
                <a:lumOff val="0"/>
                <a:alphaOff val="0"/>
                <a:tint val="97000"/>
                <a:satMod val="100000"/>
                <a:lumMod val="102000"/>
              </a:schemeClr>
            </a:gs>
            <a:gs pos="50000">
              <a:schemeClr val="dk2">
                <a:hueOff val="0"/>
                <a:satOff val="0"/>
                <a:lumOff val="0"/>
                <a:alphaOff val="0"/>
                <a:shade val="100000"/>
                <a:satMod val="103000"/>
                <a:lumMod val="100000"/>
              </a:schemeClr>
            </a:gs>
            <a:gs pos="100000">
              <a:schemeClr val="dk2">
                <a:hueOff val="0"/>
                <a:satOff val="0"/>
                <a:lumOff val="0"/>
                <a:alphaOff val="0"/>
                <a:shade val="93000"/>
                <a:satMod val="110000"/>
                <a:lumMod val="99000"/>
              </a:schemeClr>
            </a:gs>
          </a:gsLst>
          <a:lin ang="5400000" scaled="0"/>
        </a:gradFill>
        <a:ln w="6350" cap="flat" cmpd="sng" algn="ctr">
          <a:solidFill>
            <a:schemeClr val="dk2">
              <a:hueOff val="0"/>
              <a:satOff val="0"/>
              <a:lumOff val="0"/>
              <a:alphaOff val="0"/>
            </a:schemeClr>
          </a:solidFill>
          <a:prstDash val="solid"/>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dirty="0"/>
            <a:t>Spain</a:t>
          </a:r>
        </a:p>
      </dsp:txBody>
      <dsp:txXfrm>
        <a:off x="9115493" y="211855"/>
        <a:ext cx="1997868" cy="602313"/>
      </dsp:txXfrm>
    </dsp:sp>
    <dsp:sp modelId="{FEA039D8-DA2E-4FC3-8067-AC327DDE1D80}">
      <dsp:nvSpPr>
        <dsp:cNvPr id="0" name=""/>
        <dsp:cNvSpPr/>
      </dsp:nvSpPr>
      <dsp:spPr>
        <a:xfrm>
          <a:off x="9115493" y="814168"/>
          <a:ext cx="1997868" cy="3479716"/>
        </a:xfrm>
        <a:prstGeom prst="rect">
          <a:avLst/>
        </a:prstGeom>
        <a:solidFill>
          <a:schemeClr val="accent2">
            <a:lumMod val="60000"/>
            <a:lumOff val="40000"/>
            <a:alpha val="90000"/>
          </a:schemeClr>
        </a:solidFill>
        <a:ln w="6350" cap="flat" cmpd="sng" algn="ctr">
          <a:solidFill>
            <a:schemeClr val="dk2">
              <a:alpha val="90000"/>
              <a:tint val="40000"/>
              <a:hueOff val="0"/>
              <a:satOff val="0"/>
              <a:lumOff val="0"/>
              <a:alphaOff val="0"/>
            </a:schemeClr>
          </a:solidFill>
          <a:prstDash val="solid"/>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ts val="600"/>
            </a:spcAft>
            <a:buChar char="•"/>
          </a:pPr>
          <a:r>
            <a:rPr lang="en-US" sz="1900" kern="1200" dirty="0"/>
            <a:t>4yr BA Social Education</a:t>
          </a:r>
        </a:p>
        <a:p>
          <a:pPr marL="171450" lvl="1" indent="-171450" algn="l" defTabSz="844550">
            <a:lnSpc>
              <a:spcPct val="90000"/>
            </a:lnSpc>
            <a:spcBef>
              <a:spcPct val="0"/>
            </a:spcBef>
            <a:spcAft>
              <a:spcPts val="600"/>
            </a:spcAft>
            <a:buChar char="•"/>
          </a:pPr>
          <a:r>
            <a:rPr lang="en-US" sz="1900" kern="1200" dirty="0"/>
            <a:t>2yr vocational training as a Technical Educational Asst. </a:t>
          </a:r>
        </a:p>
      </dsp:txBody>
      <dsp:txXfrm>
        <a:off x="9115493" y="814168"/>
        <a:ext cx="1997868" cy="34797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470DB-A854-487C-AF98-3275C73BDBFD}">
      <dsp:nvSpPr>
        <dsp:cNvPr id="0" name=""/>
        <dsp:cNvSpPr/>
      </dsp:nvSpPr>
      <dsp:spPr>
        <a:xfrm>
          <a:off x="7592" y="-42915"/>
          <a:ext cx="2164821" cy="49747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FINLAND</a:t>
          </a:r>
        </a:p>
      </dsp:txBody>
      <dsp:txXfrm>
        <a:off x="7592" y="-42915"/>
        <a:ext cx="2164821" cy="497470"/>
      </dsp:txXfrm>
    </dsp:sp>
    <dsp:sp modelId="{9B1A54E7-1694-43A4-95F8-E7BBE2F32AB8}">
      <dsp:nvSpPr>
        <dsp:cNvPr id="0" name=""/>
        <dsp:cNvSpPr/>
      </dsp:nvSpPr>
      <dsp:spPr>
        <a:xfrm>
          <a:off x="15298" y="462742"/>
          <a:ext cx="2164821" cy="509307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Privatization</a:t>
          </a:r>
        </a:p>
        <a:p>
          <a:pPr marL="228600" lvl="1" indent="-228600" algn="l" defTabSz="977900">
            <a:lnSpc>
              <a:spcPct val="90000"/>
            </a:lnSpc>
            <a:spcBef>
              <a:spcPct val="0"/>
            </a:spcBef>
            <a:spcAft>
              <a:spcPct val="15000"/>
            </a:spcAft>
            <a:buChar char="•"/>
          </a:pPr>
          <a:r>
            <a:rPr lang="en-US" sz="2200" kern="1200" dirty="0"/>
            <a:t>Quality monitoring</a:t>
          </a:r>
        </a:p>
        <a:p>
          <a:pPr marL="228600" lvl="1" indent="-228600" algn="l" defTabSz="977900">
            <a:lnSpc>
              <a:spcPct val="90000"/>
            </a:lnSpc>
            <a:spcBef>
              <a:spcPct val="0"/>
            </a:spcBef>
            <a:spcAft>
              <a:spcPct val="15000"/>
            </a:spcAft>
            <a:buChar char="•"/>
          </a:pPr>
          <a:r>
            <a:rPr lang="en-US" sz="2200" kern="1200" dirty="0"/>
            <a:t>Preventive services insufficient to reduce RC placement</a:t>
          </a:r>
        </a:p>
        <a:p>
          <a:pPr marL="228600" lvl="1" indent="-228600" algn="l" defTabSz="977900">
            <a:lnSpc>
              <a:spcPct val="90000"/>
            </a:lnSpc>
            <a:spcBef>
              <a:spcPct val="0"/>
            </a:spcBef>
            <a:spcAft>
              <a:spcPct val="15000"/>
            </a:spcAft>
            <a:buChar char="•"/>
          </a:pPr>
          <a:r>
            <a:rPr lang="en-US" sz="2200" kern="1200" dirty="0"/>
            <a:t>High turnover of RC personnel</a:t>
          </a:r>
        </a:p>
        <a:p>
          <a:pPr marL="228600" lvl="1" indent="-228600" algn="l" defTabSz="977900">
            <a:lnSpc>
              <a:spcPct val="90000"/>
            </a:lnSpc>
            <a:spcBef>
              <a:spcPct val="0"/>
            </a:spcBef>
            <a:spcAft>
              <a:spcPct val="15000"/>
            </a:spcAft>
            <a:buChar char="•"/>
          </a:pPr>
          <a:r>
            <a:rPr lang="en-US" sz="2200" kern="1200" dirty="0"/>
            <a:t>Lack of integration with MH system</a:t>
          </a:r>
        </a:p>
        <a:p>
          <a:pPr marL="228600" lvl="1" indent="-228600" algn="l" defTabSz="1066800">
            <a:lnSpc>
              <a:spcPct val="90000"/>
            </a:lnSpc>
            <a:spcBef>
              <a:spcPct val="0"/>
            </a:spcBef>
            <a:spcAft>
              <a:spcPct val="15000"/>
            </a:spcAft>
            <a:buChar char="•"/>
          </a:pPr>
          <a:endParaRPr lang="en-US" sz="2400" kern="1200" dirty="0"/>
        </a:p>
      </dsp:txBody>
      <dsp:txXfrm>
        <a:off x="15298" y="462742"/>
        <a:ext cx="2164821" cy="5093077"/>
      </dsp:txXfrm>
    </dsp:sp>
    <dsp:sp modelId="{C229F90F-B223-4C83-BA79-B369F467B38F}">
      <dsp:nvSpPr>
        <dsp:cNvPr id="0" name=""/>
        <dsp:cNvSpPr/>
      </dsp:nvSpPr>
      <dsp:spPr>
        <a:xfrm>
          <a:off x="2482899" y="-47009"/>
          <a:ext cx="2164821" cy="49974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GERMANY</a:t>
          </a:r>
        </a:p>
      </dsp:txBody>
      <dsp:txXfrm>
        <a:off x="2482899" y="-47009"/>
        <a:ext cx="2164821" cy="499749"/>
      </dsp:txXfrm>
    </dsp:sp>
    <dsp:sp modelId="{68A700B2-AFB7-41A0-9A2A-1EDAC150AB4F}">
      <dsp:nvSpPr>
        <dsp:cNvPr id="0" name=""/>
        <dsp:cNvSpPr/>
      </dsp:nvSpPr>
      <dsp:spPr>
        <a:xfrm>
          <a:off x="2482899" y="452739"/>
          <a:ext cx="2164821" cy="5107173"/>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UMRs</a:t>
          </a:r>
        </a:p>
        <a:p>
          <a:pPr marL="228600" lvl="1" indent="-228600" algn="l" defTabSz="977900">
            <a:lnSpc>
              <a:spcPct val="90000"/>
            </a:lnSpc>
            <a:spcBef>
              <a:spcPct val="0"/>
            </a:spcBef>
            <a:spcAft>
              <a:spcPct val="15000"/>
            </a:spcAft>
            <a:buChar char="•"/>
          </a:pPr>
          <a:r>
            <a:rPr lang="en-US" sz="2200" kern="1200" dirty="0"/>
            <a:t>‘system breakers’ and ‘closed RCs’</a:t>
          </a:r>
        </a:p>
        <a:p>
          <a:pPr marL="228600" lvl="1" indent="-228600" algn="l" defTabSz="977900">
            <a:lnSpc>
              <a:spcPct val="90000"/>
            </a:lnSpc>
            <a:spcBef>
              <a:spcPct val="0"/>
            </a:spcBef>
            <a:spcAft>
              <a:spcPct val="15000"/>
            </a:spcAft>
            <a:buChar char="•"/>
          </a:pPr>
          <a:r>
            <a:rPr lang="en-US" sz="2200" kern="1200" dirty="0"/>
            <a:t>Predominant use of RC</a:t>
          </a:r>
        </a:p>
        <a:p>
          <a:pPr marL="228600" lvl="1" indent="-228600" algn="l" defTabSz="977900">
            <a:lnSpc>
              <a:spcPct val="90000"/>
            </a:lnSpc>
            <a:spcBef>
              <a:spcPct val="0"/>
            </a:spcBef>
            <a:spcAft>
              <a:spcPct val="15000"/>
            </a:spcAft>
            <a:buChar char="•"/>
          </a:pPr>
          <a:r>
            <a:rPr lang="en-US" sz="2200" kern="1200" dirty="0"/>
            <a:t>Many untested concepts and methods</a:t>
          </a:r>
        </a:p>
        <a:p>
          <a:pPr marL="228600" lvl="1" indent="-228600" algn="l" defTabSz="1066800">
            <a:lnSpc>
              <a:spcPct val="90000"/>
            </a:lnSpc>
            <a:spcBef>
              <a:spcPct val="0"/>
            </a:spcBef>
            <a:spcAft>
              <a:spcPct val="15000"/>
            </a:spcAft>
            <a:buChar char="•"/>
          </a:pPr>
          <a:endParaRPr lang="en-US" sz="2400" kern="1200" dirty="0"/>
        </a:p>
      </dsp:txBody>
      <dsp:txXfrm>
        <a:off x="2482899" y="452739"/>
        <a:ext cx="2164821" cy="5107173"/>
      </dsp:txXfrm>
    </dsp:sp>
    <dsp:sp modelId="{DF06858C-64C7-4309-94F0-7D45F6C954DE}">
      <dsp:nvSpPr>
        <dsp:cNvPr id="0" name=""/>
        <dsp:cNvSpPr/>
      </dsp:nvSpPr>
      <dsp:spPr>
        <a:xfrm>
          <a:off x="4950499" y="0"/>
          <a:ext cx="2162707" cy="4997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ITALY</a:t>
          </a:r>
        </a:p>
      </dsp:txBody>
      <dsp:txXfrm>
        <a:off x="4950499" y="0"/>
        <a:ext cx="2162707" cy="499749"/>
      </dsp:txXfrm>
    </dsp:sp>
    <dsp:sp modelId="{CDF30697-F58E-4B68-A217-DD15B7320F70}">
      <dsp:nvSpPr>
        <dsp:cNvPr id="0" name=""/>
        <dsp:cNvSpPr/>
      </dsp:nvSpPr>
      <dsp:spPr>
        <a:xfrm>
          <a:off x="4950499" y="499749"/>
          <a:ext cx="2162707" cy="5013154"/>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a:t>Deinstitution-alization</a:t>
          </a:r>
          <a:endParaRPr lang="en-US" sz="2200" kern="1200" dirty="0"/>
        </a:p>
        <a:p>
          <a:pPr marL="228600" lvl="1" indent="-228600" algn="l" defTabSz="977900">
            <a:lnSpc>
              <a:spcPct val="90000"/>
            </a:lnSpc>
            <a:spcBef>
              <a:spcPct val="0"/>
            </a:spcBef>
            <a:spcAft>
              <a:spcPct val="15000"/>
            </a:spcAft>
            <a:buChar char="•"/>
          </a:pPr>
          <a:r>
            <a:rPr lang="en-US" sz="2200" kern="1200" dirty="0"/>
            <a:t>Uneven data collection</a:t>
          </a:r>
        </a:p>
        <a:p>
          <a:pPr marL="228600" lvl="1" indent="-228600" algn="l" defTabSz="977900">
            <a:lnSpc>
              <a:spcPct val="90000"/>
            </a:lnSpc>
            <a:spcBef>
              <a:spcPct val="0"/>
            </a:spcBef>
            <a:spcAft>
              <a:spcPct val="15000"/>
            </a:spcAft>
            <a:buChar char="•"/>
          </a:pPr>
          <a:r>
            <a:rPr lang="en-US" sz="2200" kern="1200" dirty="0"/>
            <a:t>Ambiguous classification of RC</a:t>
          </a:r>
        </a:p>
        <a:p>
          <a:pPr marL="228600" lvl="1" indent="-228600" algn="l" defTabSz="977900">
            <a:lnSpc>
              <a:spcPct val="90000"/>
            </a:lnSpc>
            <a:spcBef>
              <a:spcPct val="0"/>
            </a:spcBef>
            <a:spcAft>
              <a:spcPct val="15000"/>
            </a:spcAft>
            <a:buChar char="•"/>
          </a:pPr>
          <a:r>
            <a:rPr lang="en-US" sz="2200" kern="1200" dirty="0"/>
            <a:t>High turnover</a:t>
          </a:r>
        </a:p>
        <a:p>
          <a:pPr marL="228600" lvl="1" indent="-228600" algn="l" defTabSz="977900">
            <a:lnSpc>
              <a:spcPct val="90000"/>
            </a:lnSpc>
            <a:spcBef>
              <a:spcPct val="0"/>
            </a:spcBef>
            <a:spcAft>
              <a:spcPct val="15000"/>
            </a:spcAft>
            <a:buChar char="•"/>
          </a:pPr>
          <a:r>
            <a:rPr lang="en-US" sz="2200" kern="1200" dirty="0"/>
            <a:t>Insufficient attention paid to bio family</a:t>
          </a:r>
        </a:p>
        <a:p>
          <a:pPr marL="228600" lvl="1" indent="-228600" algn="l" defTabSz="977900">
            <a:lnSpc>
              <a:spcPct val="90000"/>
            </a:lnSpc>
            <a:spcBef>
              <a:spcPct val="0"/>
            </a:spcBef>
            <a:spcAft>
              <a:spcPct val="15000"/>
            </a:spcAft>
            <a:buChar char="•"/>
          </a:pPr>
          <a:r>
            <a:rPr lang="en-US" sz="2200" kern="1200" dirty="0"/>
            <a:t>Lack of integration with other systems</a:t>
          </a:r>
        </a:p>
      </dsp:txBody>
      <dsp:txXfrm>
        <a:off x="4950499" y="499749"/>
        <a:ext cx="2162707" cy="5013154"/>
      </dsp:txXfrm>
    </dsp:sp>
    <dsp:sp modelId="{F7D84529-AAC6-4462-9D28-2421CB652347}">
      <dsp:nvSpPr>
        <dsp:cNvPr id="0" name=""/>
        <dsp:cNvSpPr/>
      </dsp:nvSpPr>
      <dsp:spPr>
        <a:xfrm>
          <a:off x="7415985" y="0"/>
          <a:ext cx="2162707" cy="4997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LITHUANIA</a:t>
          </a:r>
        </a:p>
      </dsp:txBody>
      <dsp:txXfrm>
        <a:off x="7415985" y="0"/>
        <a:ext cx="2162707" cy="499749"/>
      </dsp:txXfrm>
    </dsp:sp>
    <dsp:sp modelId="{55DA02F3-9A03-444D-A448-42ED1E0ED44D}">
      <dsp:nvSpPr>
        <dsp:cNvPr id="0" name=""/>
        <dsp:cNvSpPr/>
      </dsp:nvSpPr>
      <dsp:spPr>
        <a:xfrm>
          <a:off x="7415985" y="499749"/>
          <a:ext cx="2162707" cy="50131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err="1"/>
            <a:t>Deinstitution-alization</a:t>
          </a:r>
          <a:endParaRPr lang="en-US" sz="2200" kern="1200" dirty="0"/>
        </a:p>
        <a:p>
          <a:pPr marL="228600" lvl="1" indent="-228600" algn="l" defTabSz="977900">
            <a:lnSpc>
              <a:spcPct val="90000"/>
            </a:lnSpc>
            <a:spcBef>
              <a:spcPct val="0"/>
            </a:spcBef>
            <a:spcAft>
              <a:spcPct val="15000"/>
            </a:spcAft>
            <a:buChar char="•"/>
          </a:pPr>
          <a:r>
            <a:rPr lang="en-US" sz="2200" kern="1200" dirty="0"/>
            <a:t>Lack of skilled RC workers resulting in premature transfers to specialists</a:t>
          </a:r>
        </a:p>
        <a:p>
          <a:pPr marL="228600" lvl="1" indent="-228600" algn="l" defTabSz="977900">
            <a:lnSpc>
              <a:spcPct val="90000"/>
            </a:lnSpc>
            <a:spcBef>
              <a:spcPct val="0"/>
            </a:spcBef>
            <a:spcAft>
              <a:spcPct val="15000"/>
            </a:spcAft>
            <a:buChar char="•"/>
          </a:pPr>
          <a:r>
            <a:rPr lang="en-US" sz="2200" kern="1200" dirty="0"/>
            <a:t>Quality monitoring</a:t>
          </a:r>
        </a:p>
      </dsp:txBody>
      <dsp:txXfrm>
        <a:off x="7415985" y="499749"/>
        <a:ext cx="2162707" cy="5013154"/>
      </dsp:txXfrm>
    </dsp:sp>
    <dsp:sp modelId="{9BF4B856-2392-4CBC-8A1A-EC3C8E0CE038}">
      <dsp:nvSpPr>
        <dsp:cNvPr id="0" name=""/>
        <dsp:cNvSpPr/>
      </dsp:nvSpPr>
      <dsp:spPr>
        <a:xfrm>
          <a:off x="9881471" y="0"/>
          <a:ext cx="2162707" cy="49974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SPAIN</a:t>
          </a:r>
        </a:p>
      </dsp:txBody>
      <dsp:txXfrm>
        <a:off x="9881471" y="0"/>
        <a:ext cx="2162707" cy="499749"/>
      </dsp:txXfrm>
    </dsp:sp>
    <dsp:sp modelId="{EEAD6369-B173-4375-A8CE-ACFE0A7971EB}">
      <dsp:nvSpPr>
        <dsp:cNvPr id="0" name=""/>
        <dsp:cNvSpPr/>
      </dsp:nvSpPr>
      <dsp:spPr>
        <a:xfrm>
          <a:off x="9881471" y="499749"/>
          <a:ext cx="2162707" cy="5013154"/>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UMR/</a:t>
          </a:r>
          <a:r>
            <a:rPr lang="en-US" sz="2200" kern="1200" dirty="0" err="1"/>
            <a:t>Ms</a:t>
          </a:r>
          <a:endParaRPr lang="en-US" sz="2200" kern="1200" dirty="0"/>
        </a:p>
        <a:p>
          <a:pPr marL="228600" lvl="1" indent="-228600" algn="l" defTabSz="977900">
            <a:lnSpc>
              <a:spcPct val="90000"/>
            </a:lnSpc>
            <a:spcBef>
              <a:spcPct val="0"/>
            </a:spcBef>
            <a:spcAft>
              <a:spcPct val="15000"/>
            </a:spcAft>
            <a:buChar char="•"/>
          </a:pPr>
          <a:r>
            <a:rPr lang="en-US" sz="2200" kern="1200" dirty="0"/>
            <a:t>Challenging profiles of youth</a:t>
          </a:r>
        </a:p>
        <a:p>
          <a:pPr marL="228600" lvl="1" indent="-228600" algn="l" defTabSz="977900">
            <a:lnSpc>
              <a:spcPct val="90000"/>
            </a:lnSpc>
            <a:spcBef>
              <a:spcPct val="0"/>
            </a:spcBef>
            <a:spcAft>
              <a:spcPct val="15000"/>
            </a:spcAft>
            <a:buChar char="•"/>
          </a:pPr>
          <a:r>
            <a:rPr lang="en-US" sz="2200" kern="1200" dirty="0"/>
            <a:t>Insufficient family involvement</a:t>
          </a:r>
        </a:p>
        <a:p>
          <a:pPr marL="228600" lvl="1" indent="-228600" algn="l" defTabSz="1066800">
            <a:lnSpc>
              <a:spcPct val="90000"/>
            </a:lnSpc>
            <a:spcBef>
              <a:spcPct val="0"/>
            </a:spcBef>
            <a:spcAft>
              <a:spcPct val="15000"/>
            </a:spcAft>
            <a:buChar char="•"/>
          </a:pPr>
          <a:endParaRPr lang="en-US" sz="2400" kern="1200" dirty="0"/>
        </a:p>
      </dsp:txBody>
      <dsp:txXfrm>
        <a:off x="9881471" y="499749"/>
        <a:ext cx="2162707" cy="5013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F75E5-A5B7-42DD-83A9-B6BA006D89B1}">
      <dsp:nvSpPr>
        <dsp:cNvPr id="0" name=""/>
        <dsp:cNvSpPr/>
      </dsp:nvSpPr>
      <dsp:spPr>
        <a:xfrm>
          <a:off x="0" y="2182265"/>
          <a:ext cx="11940443" cy="909525"/>
        </a:xfrm>
        <a:prstGeom prst="roundRect">
          <a:avLst>
            <a:gd name="adj" fmla="val 10000"/>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VARIABLES</a:t>
          </a:r>
        </a:p>
      </dsp:txBody>
      <dsp:txXfrm>
        <a:off x="0" y="2182265"/>
        <a:ext cx="3582132" cy="909525"/>
      </dsp:txXfrm>
    </dsp:sp>
    <dsp:sp modelId="{934E8B74-855D-4B97-9AC1-6FCD5C28A457}">
      <dsp:nvSpPr>
        <dsp:cNvPr id="0" name=""/>
        <dsp:cNvSpPr/>
      </dsp:nvSpPr>
      <dsp:spPr>
        <a:xfrm>
          <a:off x="0" y="1121151"/>
          <a:ext cx="11940443" cy="909525"/>
        </a:xfrm>
        <a:prstGeom prst="roundRect">
          <a:avLst>
            <a:gd name="adj" fmla="val 10000"/>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UNITS OF ANALYSIS</a:t>
          </a:r>
        </a:p>
      </dsp:txBody>
      <dsp:txXfrm>
        <a:off x="0" y="1121151"/>
        <a:ext cx="3582132" cy="909525"/>
      </dsp:txXfrm>
    </dsp:sp>
    <dsp:sp modelId="{8AC12B65-9D22-41F6-8A82-C871C011BD20}">
      <dsp:nvSpPr>
        <dsp:cNvPr id="0" name=""/>
        <dsp:cNvSpPr/>
      </dsp:nvSpPr>
      <dsp:spPr>
        <a:xfrm>
          <a:off x="0" y="60038"/>
          <a:ext cx="11940443" cy="909525"/>
        </a:xfrm>
        <a:prstGeom prst="roundRect">
          <a:avLst>
            <a:gd name="adj" fmla="val 10000"/>
          </a:avLst>
        </a:prstGeom>
        <a:solidFill>
          <a:schemeClr val="accent2">
            <a:tint val="40000"/>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de-DE" sz="2400" kern="1200" dirty="0"/>
            <a:t>CONTEXT</a:t>
          </a:r>
        </a:p>
      </dsp:txBody>
      <dsp:txXfrm>
        <a:off x="0" y="60038"/>
        <a:ext cx="3582132" cy="909525"/>
      </dsp:txXfrm>
    </dsp:sp>
    <dsp:sp modelId="{B61135E2-D573-46F2-B49D-B197B4F9352A}">
      <dsp:nvSpPr>
        <dsp:cNvPr id="0" name=""/>
        <dsp:cNvSpPr/>
      </dsp:nvSpPr>
      <dsp:spPr>
        <a:xfrm>
          <a:off x="6223699" y="135831"/>
          <a:ext cx="2836367" cy="75793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de-DE" sz="1800" kern="1200" dirty="0" err="1"/>
            <a:t>Macro</a:t>
          </a:r>
          <a:r>
            <a:rPr lang="de-DE" sz="1800" kern="1200" dirty="0"/>
            <a:t> </a:t>
          </a:r>
          <a:r>
            <a:rPr lang="de-DE" sz="1800" kern="1200" dirty="0" err="1"/>
            <a:t>context</a:t>
          </a:r>
          <a:r>
            <a:rPr lang="de-DE" sz="1800" kern="1200" dirty="0"/>
            <a:t> </a:t>
          </a:r>
        </a:p>
        <a:p>
          <a:pPr marL="0" lvl="0" indent="0" algn="ctr" defTabSz="800100">
            <a:lnSpc>
              <a:spcPct val="100000"/>
            </a:lnSpc>
            <a:spcBef>
              <a:spcPct val="0"/>
            </a:spcBef>
            <a:spcAft>
              <a:spcPts val="0"/>
            </a:spcAft>
            <a:buNone/>
          </a:pPr>
          <a:r>
            <a:rPr lang="de-DE" sz="1800" kern="1200" dirty="0"/>
            <a:t>(CW </a:t>
          </a:r>
          <a:r>
            <a:rPr lang="de-DE" sz="1800" kern="1200" dirty="0" err="1"/>
            <a:t>history</a:t>
          </a:r>
          <a:r>
            <a:rPr lang="de-DE" sz="1800" kern="1200" dirty="0"/>
            <a:t>, </a:t>
          </a:r>
          <a:r>
            <a:rPr lang="de-DE" sz="1800" kern="1200" dirty="0" err="1"/>
            <a:t>policies</a:t>
          </a:r>
          <a:r>
            <a:rPr lang="de-DE" sz="1800" kern="1200" dirty="0"/>
            <a:t>, etc.)</a:t>
          </a:r>
        </a:p>
      </dsp:txBody>
      <dsp:txXfrm>
        <a:off x="6245898" y="158030"/>
        <a:ext cx="2791969" cy="713540"/>
      </dsp:txXfrm>
    </dsp:sp>
    <dsp:sp modelId="{D12B84FE-4286-4E63-A99F-3C5ED064F220}">
      <dsp:nvSpPr>
        <dsp:cNvPr id="0" name=""/>
        <dsp:cNvSpPr/>
      </dsp:nvSpPr>
      <dsp:spPr>
        <a:xfrm>
          <a:off x="5140812" y="893770"/>
          <a:ext cx="2501071" cy="303175"/>
        </a:xfrm>
        <a:custGeom>
          <a:avLst/>
          <a:gdLst/>
          <a:ahLst/>
          <a:cxnLst/>
          <a:rect l="0" t="0" r="0" b="0"/>
          <a:pathLst>
            <a:path>
              <a:moveTo>
                <a:pt x="2501071" y="0"/>
              </a:moveTo>
              <a:lnTo>
                <a:pt x="2501071" y="151587"/>
              </a:lnTo>
              <a:lnTo>
                <a:pt x="0" y="151587"/>
              </a:lnTo>
              <a:lnTo>
                <a:pt x="0" y="3031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C378C9-B3D5-4598-BEBD-83C633EC733D}">
      <dsp:nvSpPr>
        <dsp:cNvPr id="0" name=""/>
        <dsp:cNvSpPr/>
      </dsp:nvSpPr>
      <dsp:spPr>
        <a:xfrm>
          <a:off x="4077178" y="1196945"/>
          <a:ext cx="2127267" cy="75793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kern="1200" dirty="0"/>
            <a:t>RC </a:t>
          </a:r>
          <a:r>
            <a:rPr lang="de-DE" sz="1800" kern="1200" dirty="0" err="1"/>
            <a:t>system</a:t>
          </a:r>
          <a:r>
            <a:rPr lang="de-DE" sz="1800" kern="1200" dirty="0"/>
            <a:t> </a:t>
          </a:r>
          <a:r>
            <a:rPr lang="de-DE" sz="1800" kern="1200" dirty="0" err="1"/>
            <a:t>and</a:t>
          </a:r>
          <a:r>
            <a:rPr lang="de-DE" sz="1800" kern="1200" dirty="0"/>
            <a:t> </a:t>
          </a:r>
          <a:r>
            <a:rPr lang="de-DE" sz="1800" kern="1200" dirty="0" err="1"/>
            <a:t>program</a:t>
          </a:r>
          <a:r>
            <a:rPr lang="de-DE" sz="1800" kern="1200" dirty="0"/>
            <a:t> </a:t>
          </a:r>
          <a:r>
            <a:rPr lang="de-DE" sz="1800" kern="1200" dirty="0" err="1"/>
            <a:t>features</a:t>
          </a:r>
          <a:endParaRPr lang="de-DE" sz="1800" kern="1200" dirty="0"/>
        </a:p>
      </dsp:txBody>
      <dsp:txXfrm>
        <a:off x="4099377" y="1219144"/>
        <a:ext cx="2082869" cy="713540"/>
      </dsp:txXfrm>
    </dsp:sp>
    <dsp:sp modelId="{1E968E35-290F-46CE-9315-BE26850E5CC3}">
      <dsp:nvSpPr>
        <dsp:cNvPr id="0" name=""/>
        <dsp:cNvSpPr/>
      </dsp:nvSpPr>
      <dsp:spPr>
        <a:xfrm>
          <a:off x="5095092" y="1954883"/>
          <a:ext cx="91440" cy="303175"/>
        </a:xfrm>
        <a:custGeom>
          <a:avLst/>
          <a:gdLst/>
          <a:ahLst/>
          <a:cxnLst/>
          <a:rect l="0" t="0" r="0" b="0"/>
          <a:pathLst>
            <a:path>
              <a:moveTo>
                <a:pt x="45720" y="0"/>
              </a:moveTo>
              <a:lnTo>
                <a:pt x="45720" y="30317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67F5D1-E6DA-4369-AE8A-93ACD76A65F4}">
      <dsp:nvSpPr>
        <dsp:cNvPr id="0" name=""/>
        <dsp:cNvSpPr/>
      </dsp:nvSpPr>
      <dsp:spPr>
        <a:xfrm>
          <a:off x="4060812" y="2258059"/>
          <a:ext cx="2159999" cy="367199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 of youth in OOHC</a:t>
          </a:r>
        </a:p>
        <a:p>
          <a:pPr marL="0" lvl="0" indent="0" algn="ctr" defTabSz="666750">
            <a:lnSpc>
              <a:spcPct val="90000"/>
            </a:lnSpc>
            <a:spcBef>
              <a:spcPct val="0"/>
            </a:spcBef>
            <a:spcAft>
              <a:spcPct val="35000"/>
            </a:spcAft>
            <a:buNone/>
          </a:pPr>
          <a:r>
            <a:rPr lang="en-US" sz="1500" kern="1200" dirty="0"/>
            <a:t>RC utilization rate</a:t>
          </a:r>
        </a:p>
        <a:p>
          <a:pPr marL="0" lvl="0" indent="0" algn="ctr" defTabSz="666750">
            <a:lnSpc>
              <a:spcPct val="90000"/>
            </a:lnSpc>
            <a:spcBef>
              <a:spcPct val="0"/>
            </a:spcBef>
            <a:spcAft>
              <a:spcPct val="35000"/>
            </a:spcAft>
            <a:buNone/>
          </a:pPr>
          <a:r>
            <a:rPr lang="en-US" sz="1500" kern="1200" dirty="0"/>
            <a:t># and types of programs</a:t>
          </a:r>
        </a:p>
        <a:p>
          <a:pPr marL="0" lvl="0" indent="0" algn="ctr" defTabSz="666750">
            <a:lnSpc>
              <a:spcPct val="90000"/>
            </a:lnSpc>
            <a:spcBef>
              <a:spcPct val="0"/>
            </a:spcBef>
            <a:spcAft>
              <a:spcPct val="35000"/>
            </a:spcAft>
            <a:buNone/>
          </a:pPr>
          <a:r>
            <a:rPr lang="en-US" sz="1500" kern="1200" dirty="0"/>
            <a:t>Average number of youth in programs</a:t>
          </a:r>
        </a:p>
        <a:p>
          <a:pPr marL="0" lvl="0" indent="0" algn="ctr" defTabSz="666750">
            <a:lnSpc>
              <a:spcPct val="90000"/>
            </a:lnSpc>
            <a:spcBef>
              <a:spcPct val="0"/>
            </a:spcBef>
            <a:spcAft>
              <a:spcPct val="35000"/>
            </a:spcAft>
            <a:buNone/>
          </a:pPr>
          <a:r>
            <a:rPr lang="en-US" sz="1500" kern="1200" dirty="0"/>
            <a:t>Auspices(private/public)</a:t>
          </a:r>
        </a:p>
        <a:p>
          <a:pPr marL="0" lvl="0" indent="0" algn="ctr" defTabSz="666750">
            <a:lnSpc>
              <a:spcPct val="90000"/>
            </a:lnSpc>
            <a:spcBef>
              <a:spcPct val="0"/>
            </a:spcBef>
            <a:spcAft>
              <a:spcPct val="35000"/>
            </a:spcAft>
            <a:buNone/>
          </a:pPr>
          <a:r>
            <a:rPr lang="en-US" sz="1500" kern="1200" dirty="0"/>
            <a:t>Primary RC models </a:t>
          </a:r>
        </a:p>
        <a:p>
          <a:pPr marL="0" lvl="0" indent="0" algn="ctr" defTabSz="666750">
            <a:lnSpc>
              <a:spcPct val="90000"/>
            </a:lnSpc>
            <a:spcBef>
              <a:spcPct val="0"/>
            </a:spcBef>
            <a:spcAft>
              <a:spcPct val="35000"/>
            </a:spcAft>
            <a:buNone/>
          </a:pPr>
          <a:r>
            <a:rPr lang="en-US" sz="1500" kern="1200" dirty="0" err="1"/>
            <a:t>Careleaver</a:t>
          </a:r>
          <a:r>
            <a:rPr lang="en-US" sz="1500" kern="1200" dirty="0"/>
            <a:t> &amp; aftercare services</a:t>
          </a:r>
        </a:p>
        <a:p>
          <a:pPr marL="0" lvl="0" indent="0" algn="ctr" defTabSz="666750">
            <a:lnSpc>
              <a:spcPct val="90000"/>
            </a:lnSpc>
            <a:spcBef>
              <a:spcPct val="0"/>
            </a:spcBef>
            <a:spcAft>
              <a:spcPct val="35000"/>
            </a:spcAft>
            <a:buNone/>
          </a:pPr>
          <a:r>
            <a:rPr lang="en-US" sz="1500" kern="1200" dirty="0"/>
            <a:t>Parent/family services</a:t>
          </a:r>
        </a:p>
        <a:p>
          <a:pPr marL="0" lvl="0" indent="0" algn="ctr" defTabSz="666750">
            <a:lnSpc>
              <a:spcPct val="90000"/>
            </a:lnSpc>
            <a:spcBef>
              <a:spcPct val="0"/>
            </a:spcBef>
            <a:spcAft>
              <a:spcPct val="35000"/>
            </a:spcAft>
            <a:buNone/>
          </a:pPr>
          <a:r>
            <a:rPr lang="en-US" sz="1500" kern="1200" dirty="0"/>
            <a:t>Cost per night</a:t>
          </a:r>
        </a:p>
        <a:p>
          <a:pPr marL="0" lvl="0" indent="0" algn="ctr" defTabSz="666750">
            <a:lnSpc>
              <a:spcPct val="90000"/>
            </a:lnSpc>
            <a:spcBef>
              <a:spcPct val="0"/>
            </a:spcBef>
            <a:spcAft>
              <a:spcPct val="35000"/>
            </a:spcAft>
            <a:buNone/>
          </a:pPr>
          <a:r>
            <a:rPr lang="en-US" sz="1500" kern="1200" dirty="0"/>
            <a:t>Quality standards</a:t>
          </a:r>
        </a:p>
        <a:p>
          <a:pPr marL="0" lvl="0" indent="0" algn="ctr" defTabSz="666750">
            <a:lnSpc>
              <a:spcPct val="90000"/>
            </a:lnSpc>
            <a:spcBef>
              <a:spcPct val="0"/>
            </a:spcBef>
            <a:spcAft>
              <a:spcPct val="35000"/>
            </a:spcAft>
            <a:buNone/>
          </a:pPr>
          <a:r>
            <a:rPr lang="en-US" sz="1500" kern="1200" dirty="0"/>
            <a:t>Major current issues</a:t>
          </a:r>
          <a:endParaRPr lang="de-DE" sz="1500" kern="1200" dirty="0"/>
        </a:p>
      </dsp:txBody>
      <dsp:txXfrm>
        <a:off x="4124076" y="2321323"/>
        <a:ext cx="2033471" cy="3545470"/>
      </dsp:txXfrm>
    </dsp:sp>
    <dsp:sp modelId="{ADF9E05D-4E25-4AB6-A281-09F77809162F}">
      <dsp:nvSpPr>
        <dsp:cNvPr id="0" name=""/>
        <dsp:cNvSpPr/>
      </dsp:nvSpPr>
      <dsp:spPr>
        <a:xfrm>
          <a:off x="7596163" y="893770"/>
          <a:ext cx="91440" cy="303175"/>
        </a:xfrm>
        <a:custGeom>
          <a:avLst/>
          <a:gdLst/>
          <a:ahLst/>
          <a:cxnLst/>
          <a:rect l="0" t="0" r="0" b="0"/>
          <a:pathLst>
            <a:path>
              <a:moveTo>
                <a:pt x="45720" y="0"/>
              </a:moveTo>
              <a:lnTo>
                <a:pt x="45720" y="3031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3B826-3D5F-44C1-AA8F-C3672FF489E0}">
      <dsp:nvSpPr>
        <dsp:cNvPr id="0" name=""/>
        <dsp:cNvSpPr/>
      </dsp:nvSpPr>
      <dsp:spPr>
        <a:xfrm>
          <a:off x="6578249" y="1196945"/>
          <a:ext cx="2127267" cy="75793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ct val="35000"/>
            </a:spcAft>
            <a:buNone/>
          </a:pPr>
          <a:r>
            <a:rPr lang="de-DE" sz="1800" kern="1200" dirty="0"/>
            <a:t>RC </a:t>
          </a:r>
          <a:r>
            <a:rPr lang="de-DE" sz="1800" kern="1200" dirty="0" err="1"/>
            <a:t>training</a:t>
          </a:r>
          <a:r>
            <a:rPr lang="de-DE" sz="1800" kern="1200" dirty="0"/>
            <a:t> </a:t>
          </a:r>
          <a:r>
            <a:rPr lang="de-DE" sz="1800" kern="1200" dirty="0" err="1"/>
            <a:t>and</a:t>
          </a:r>
          <a:r>
            <a:rPr lang="de-DE" sz="1800" kern="1200" dirty="0"/>
            <a:t> </a:t>
          </a:r>
          <a:r>
            <a:rPr lang="de-DE" sz="1800" kern="1200" dirty="0" err="1"/>
            <a:t>personnel</a:t>
          </a:r>
          <a:endParaRPr lang="de-DE" sz="1800" kern="1200" dirty="0"/>
        </a:p>
      </dsp:txBody>
      <dsp:txXfrm>
        <a:off x="6600448" y="1219144"/>
        <a:ext cx="2082869" cy="713540"/>
      </dsp:txXfrm>
    </dsp:sp>
    <dsp:sp modelId="{5E57928A-4901-412F-920F-970F31049877}">
      <dsp:nvSpPr>
        <dsp:cNvPr id="0" name=""/>
        <dsp:cNvSpPr/>
      </dsp:nvSpPr>
      <dsp:spPr>
        <a:xfrm>
          <a:off x="7596163" y="1954883"/>
          <a:ext cx="91440" cy="303175"/>
        </a:xfrm>
        <a:custGeom>
          <a:avLst/>
          <a:gdLst/>
          <a:ahLst/>
          <a:cxnLst/>
          <a:rect l="0" t="0" r="0" b="0"/>
          <a:pathLst>
            <a:path>
              <a:moveTo>
                <a:pt x="45720" y="0"/>
              </a:moveTo>
              <a:lnTo>
                <a:pt x="45720" y="30317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2EB791-F7EE-4CA8-A6D9-758AAD315ACC}">
      <dsp:nvSpPr>
        <dsp:cNvPr id="0" name=""/>
        <dsp:cNvSpPr/>
      </dsp:nvSpPr>
      <dsp:spPr>
        <a:xfrm>
          <a:off x="6561884" y="2258059"/>
          <a:ext cx="2159999" cy="367199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Required education/degree</a:t>
          </a:r>
        </a:p>
        <a:p>
          <a:pPr marL="0" lvl="0" indent="0" algn="ctr" defTabSz="711200">
            <a:lnSpc>
              <a:spcPct val="90000"/>
            </a:lnSpc>
            <a:spcBef>
              <a:spcPct val="0"/>
            </a:spcBef>
            <a:spcAft>
              <a:spcPct val="35000"/>
            </a:spcAft>
            <a:buNone/>
          </a:pPr>
          <a:r>
            <a:rPr lang="en-US" sz="1600" kern="1200" dirty="0"/>
            <a:t>Length of training</a:t>
          </a:r>
        </a:p>
        <a:p>
          <a:pPr marL="0" lvl="0" indent="0" algn="ctr" defTabSz="711200">
            <a:lnSpc>
              <a:spcPct val="90000"/>
            </a:lnSpc>
            <a:spcBef>
              <a:spcPct val="0"/>
            </a:spcBef>
            <a:spcAft>
              <a:spcPct val="35000"/>
            </a:spcAft>
            <a:buNone/>
          </a:pPr>
          <a:r>
            <a:rPr lang="en-US" sz="1600" kern="1200" dirty="0"/>
            <a:t>Curriculum content on RC</a:t>
          </a:r>
        </a:p>
        <a:p>
          <a:pPr marL="0" lvl="0" indent="0" algn="ctr" defTabSz="711200">
            <a:lnSpc>
              <a:spcPct val="90000"/>
            </a:lnSpc>
            <a:spcBef>
              <a:spcPct val="0"/>
            </a:spcBef>
            <a:spcAft>
              <a:spcPct val="35000"/>
            </a:spcAft>
            <a:buNone/>
          </a:pPr>
          <a:r>
            <a:rPr lang="en-US" sz="1600" kern="1200" dirty="0"/>
            <a:t>Worker-youth ratio</a:t>
          </a:r>
        </a:p>
        <a:p>
          <a:pPr marL="0" lvl="0" indent="0" algn="ctr" defTabSz="711200">
            <a:lnSpc>
              <a:spcPct val="90000"/>
            </a:lnSpc>
            <a:spcBef>
              <a:spcPct val="0"/>
            </a:spcBef>
            <a:spcAft>
              <a:spcPct val="35000"/>
            </a:spcAft>
            <a:buNone/>
          </a:pPr>
          <a:r>
            <a:rPr lang="en-US" sz="1600" kern="1200" dirty="0"/>
            <a:t>Frequency of case reports</a:t>
          </a:r>
        </a:p>
        <a:p>
          <a:pPr marL="0" lvl="0" indent="0" algn="ctr" defTabSz="711200">
            <a:lnSpc>
              <a:spcPct val="90000"/>
            </a:lnSpc>
            <a:spcBef>
              <a:spcPct val="0"/>
            </a:spcBef>
            <a:spcAft>
              <a:spcPct val="35000"/>
            </a:spcAft>
            <a:buNone/>
          </a:pPr>
          <a:r>
            <a:rPr lang="en-US" sz="1600" kern="1200" dirty="0"/>
            <a:t>Salary in relation to national average</a:t>
          </a:r>
          <a:endParaRPr lang="de-DE" sz="1600" kern="1200" dirty="0"/>
        </a:p>
      </dsp:txBody>
      <dsp:txXfrm>
        <a:off x="6625148" y="2321323"/>
        <a:ext cx="2033471" cy="3545470"/>
      </dsp:txXfrm>
    </dsp:sp>
    <dsp:sp modelId="{5D21B7AB-2456-4ED7-9F18-A9635452C759}">
      <dsp:nvSpPr>
        <dsp:cNvPr id="0" name=""/>
        <dsp:cNvSpPr/>
      </dsp:nvSpPr>
      <dsp:spPr>
        <a:xfrm>
          <a:off x="7641883" y="893770"/>
          <a:ext cx="2501071" cy="303175"/>
        </a:xfrm>
        <a:custGeom>
          <a:avLst/>
          <a:gdLst/>
          <a:ahLst/>
          <a:cxnLst/>
          <a:rect l="0" t="0" r="0" b="0"/>
          <a:pathLst>
            <a:path>
              <a:moveTo>
                <a:pt x="0" y="0"/>
              </a:moveTo>
              <a:lnTo>
                <a:pt x="0" y="151587"/>
              </a:lnTo>
              <a:lnTo>
                <a:pt x="2501071" y="151587"/>
              </a:lnTo>
              <a:lnTo>
                <a:pt x="2501071" y="3031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4137F-00C6-45BB-950B-22FFFA162D54}">
      <dsp:nvSpPr>
        <dsp:cNvPr id="0" name=""/>
        <dsp:cNvSpPr/>
      </dsp:nvSpPr>
      <dsp:spPr>
        <a:xfrm>
          <a:off x="9079321" y="1196945"/>
          <a:ext cx="2127267" cy="75793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None/>
          </a:pPr>
          <a:r>
            <a:rPr lang="de-DE" sz="1800" kern="1200" dirty="0"/>
            <a:t>Characteristics </a:t>
          </a:r>
        </a:p>
        <a:p>
          <a:pPr marL="0" lvl="0" indent="0" algn="ctr" defTabSz="800100">
            <a:lnSpc>
              <a:spcPct val="100000"/>
            </a:lnSpc>
            <a:spcBef>
              <a:spcPct val="0"/>
            </a:spcBef>
            <a:spcAft>
              <a:spcPts val="0"/>
            </a:spcAft>
            <a:buNone/>
          </a:pPr>
          <a:r>
            <a:rPr lang="de-DE" sz="1800" kern="1200" dirty="0"/>
            <a:t>of youth</a:t>
          </a:r>
        </a:p>
      </dsp:txBody>
      <dsp:txXfrm>
        <a:off x="9101520" y="1219144"/>
        <a:ext cx="2082869" cy="713540"/>
      </dsp:txXfrm>
    </dsp:sp>
    <dsp:sp modelId="{A1A58C4B-2851-48B7-8C97-6E1133CA08B8}">
      <dsp:nvSpPr>
        <dsp:cNvPr id="0" name=""/>
        <dsp:cNvSpPr/>
      </dsp:nvSpPr>
      <dsp:spPr>
        <a:xfrm>
          <a:off x="10097234" y="1954883"/>
          <a:ext cx="91440" cy="303175"/>
        </a:xfrm>
        <a:custGeom>
          <a:avLst/>
          <a:gdLst/>
          <a:ahLst/>
          <a:cxnLst/>
          <a:rect l="0" t="0" r="0" b="0"/>
          <a:pathLst>
            <a:path>
              <a:moveTo>
                <a:pt x="45720" y="0"/>
              </a:moveTo>
              <a:lnTo>
                <a:pt x="45720" y="303175"/>
              </a:lnTo>
            </a:path>
          </a:pathLst>
        </a:custGeom>
        <a:noFill/>
        <a:ln w="127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8D864-A911-4BDE-A33A-D212F442492A}">
      <dsp:nvSpPr>
        <dsp:cNvPr id="0" name=""/>
        <dsp:cNvSpPr/>
      </dsp:nvSpPr>
      <dsp:spPr>
        <a:xfrm>
          <a:off x="9062955" y="2258059"/>
          <a:ext cx="2159999" cy="3671998"/>
        </a:xfrm>
        <a:prstGeom prst="roundRect">
          <a:avLst>
            <a:gd name="adj" fmla="val 10000"/>
          </a:avLst>
        </a:prstGeom>
        <a:solidFill>
          <a:schemeClr val="lt1">
            <a:hueOff val="0"/>
            <a:satOff val="0"/>
            <a:lumOff val="0"/>
            <a:alphaOff val="0"/>
          </a:schemeClr>
        </a:solidFill>
        <a:ln w="31750"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t>Gender </a:t>
          </a:r>
          <a:r>
            <a:rPr lang="de-DE" sz="1600" kern="1200" dirty="0" err="1"/>
            <a:t>ratio</a:t>
          </a:r>
          <a:endParaRPr lang="de-DE" sz="1600" kern="1200" dirty="0"/>
        </a:p>
        <a:p>
          <a:pPr marL="0" lvl="0" indent="0" algn="ctr" defTabSz="711200">
            <a:lnSpc>
              <a:spcPct val="90000"/>
            </a:lnSpc>
            <a:spcBef>
              <a:spcPct val="0"/>
            </a:spcBef>
            <a:spcAft>
              <a:spcPct val="35000"/>
            </a:spcAft>
            <a:buNone/>
          </a:pPr>
          <a:r>
            <a:rPr lang="en-US" sz="1600" kern="1200" dirty="0"/>
            <a:t>Age categories</a:t>
          </a:r>
        </a:p>
        <a:p>
          <a:pPr marL="0" lvl="0" indent="0" algn="ctr" defTabSz="711200">
            <a:lnSpc>
              <a:spcPct val="90000"/>
            </a:lnSpc>
            <a:spcBef>
              <a:spcPct val="0"/>
            </a:spcBef>
            <a:spcAft>
              <a:spcPct val="35000"/>
            </a:spcAft>
            <a:buNone/>
          </a:pPr>
          <a:r>
            <a:rPr lang="en-US" sz="1600" kern="1200" dirty="0"/>
            <a:t>Average age at entry</a:t>
          </a:r>
        </a:p>
        <a:p>
          <a:pPr marL="0" lvl="0" indent="0" algn="ctr" defTabSz="711200">
            <a:lnSpc>
              <a:spcPct val="90000"/>
            </a:lnSpc>
            <a:spcBef>
              <a:spcPct val="0"/>
            </a:spcBef>
            <a:spcAft>
              <a:spcPct val="35000"/>
            </a:spcAft>
            <a:buNone/>
          </a:pPr>
          <a:r>
            <a:rPr lang="en-US" sz="1600" kern="1200" dirty="0"/>
            <a:t>% of youth with migration background</a:t>
          </a:r>
        </a:p>
        <a:p>
          <a:pPr marL="0" lvl="0" indent="0" algn="ctr" defTabSz="711200">
            <a:lnSpc>
              <a:spcPct val="90000"/>
            </a:lnSpc>
            <a:spcBef>
              <a:spcPct val="0"/>
            </a:spcBef>
            <a:spcAft>
              <a:spcPct val="35000"/>
            </a:spcAft>
            <a:buNone/>
          </a:pPr>
          <a:r>
            <a:rPr lang="en-US" sz="1600" kern="1200" dirty="0"/>
            <a:t>Number of UMRs</a:t>
          </a:r>
        </a:p>
        <a:p>
          <a:pPr marL="0" lvl="0" indent="0" algn="ctr" defTabSz="711200">
            <a:lnSpc>
              <a:spcPct val="90000"/>
            </a:lnSpc>
            <a:spcBef>
              <a:spcPct val="0"/>
            </a:spcBef>
            <a:spcAft>
              <a:spcPct val="35000"/>
            </a:spcAft>
            <a:buNone/>
          </a:pPr>
          <a:r>
            <a:rPr lang="en-US" sz="1600" kern="1200" dirty="0"/>
            <a:t>Rate of MH problems</a:t>
          </a:r>
        </a:p>
        <a:p>
          <a:pPr marL="0" lvl="0" indent="0" algn="ctr" defTabSz="711200">
            <a:lnSpc>
              <a:spcPct val="90000"/>
            </a:lnSpc>
            <a:spcBef>
              <a:spcPct val="0"/>
            </a:spcBef>
            <a:spcAft>
              <a:spcPct val="35000"/>
            </a:spcAft>
            <a:buNone/>
          </a:pPr>
          <a:r>
            <a:rPr lang="en-US" sz="1600" kern="1200" dirty="0"/>
            <a:t>% of single-parent families</a:t>
          </a:r>
        </a:p>
        <a:p>
          <a:pPr marL="0" lvl="0" indent="0" algn="ctr" defTabSz="711200">
            <a:lnSpc>
              <a:spcPct val="90000"/>
            </a:lnSpc>
            <a:spcBef>
              <a:spcPct val="0"/>
            </a:spcBef>
            <a:spcAft>
              <a:spcPct val="35000"/>
            </a:spcAft>
            <a:buNone/>
          </a:pPr>
          <a:r>
            <a:rPr lang="en-US" sz="1600" kern="1200" dirty="0"/>
            <a:t>Average length of stay</a:t>
          </a:r>
        </a:p>
        <a:p>
          <a:pPr marL="0" lvl="0" indent="0" algn="ctr" defTabSz="711200">
            <a:lnSpc>
              <a:spcPct val="90000"/>
            </a:lnSpc>
            <a:spcBef>
              <a:spcPct val="0"/>
            </a:spcBef>
            <a:spcAft>
              <a:spcPct val="35000"/>
            </a:spcAft>
            <a:buNone/>
          </a:pPr>
          <a:r>
            <a:rPr lang="en-US" sz="1600" kern="1200" dirty="0"/>
            <a:t>Primary reason for entry into RC</a:t>
          </a:r>
          <a:endParaRPr lang="de-DE" sz="1600" kern="1200" dirty="0"/>
        </a:p>
        <a:p>
          <a:pPr marL="0" lvl="0" indent="0" algn="ctr" defTabSz="711200">
            <a:lnSpc>
              <a:spcPct val="90000"/>
            </a:lnSpc>
            <a:spcBef>
              <a:spcPct val="0"/>
            </a:spcBef>
            <a:spcAft>
              <a:spcPct val="35000"/>
            </a:spcAft>
            <a:buNone/>
          </a:pPr>
          <a:endParaRPr lang="de-DE" sz="1700" kern="1200" dirty="0"/>
        </a:p>
      </dsp:txBody>
      <dsp:txXfrm>
        <a:off x="9126219" y="2321323"/>
        <a:ext cx="2033471" cy="354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820AE-169F-471B-8A87-1B509837F8F7}">
      <dsp:nvSpPr>
        <dsp:cNvPr id="0" name=""/>
        <dsp:cNvSpPr/>
      </dsp:nvSpPr>
      <dsp:spPr>
        <a:xfrm>
          <a:off x="0" y="0"/>
          <a:ext cx="6157551" cy="1824361"/>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Development of a matrix capturing analytic categories (deductive and inductive process)</a:t>
          </a:r>
        </a:p>
      </dsp:txBody>
      <dsp:txXfrm>
        <a:off x="53434" y="53434"/>
        <a:ext cx="4188922" cy="1717493"/>
      </dsp:txXfrm>
    </dsp:sp>
    <dsp:sp modelId="{22D6E262-5AF8-459B-B117-85348ADE4FE0}">
      <dsp:nvSpPr>
        <dsp:cNvPr id="0" name=""/>
        <dsp:cNvSpPr/>
      </dsp:nvSpPr>
      <dsp:spPr>
        <a:xfrm>
          <a:off x="543313" y="2128421"/>
          <a:ext cx="6157551" cy="1824361"/>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“Data collection” by each team between April and July 2019:  government reports,  administrative data, research studies, relevant websites, etc.</a:t>
          </a:r>
        </a:p>
      </dsp:txBody>
      <dsp:txXfrm>
        <a:off x="596747" y="2181855"/>
        <a:ext cx="4321535" cy="1717493"/>
      </dsp:txXfrm>
    </dsp:sp>
    <dsp:sp modelId="{FDBF96F4-A360-4938-9ECA-8C7FB7113B13}">
      <dsp:nvSpPr>
        <dsp:cNvPr id="0" name=""/>
        <dsp:cNvSpPr/>
      </dsp:nvSpPr>
      <dsp:spPr>
        <a:xfrm>
          <a:off x="1086626" y="4256842"/>
          <a:ext cx="6157551" cy="1824361"/>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a:outerShdw blurRad="50800" dist="38100" dir="2700000" algn="tl" rotWithShape="0">
            <a:prstClr val="black">
              <a:alpha val="40000"/>
            </a:prst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Analysis of data – cross-case synthesis and pattern-matching (intra and inter comparisons)</a:t>
          </a:r>
        </a:p>
      </dsp:txBody>
      <dsp:txXfrm>
        <a:off x="1140060" y="4310276"/>
        <a:ext cx="4321535" cy="1717493"/>
      </dsp:txXfrm>
    </dsp:sp>
    <dsp:sp modelId="{CAF22C40-F6DC-4359-8DC8-5FA19652503B}">
      <dsp:nvSpPr>
        <dsp:cNvPr id="0" name=""/>
        <dsp:cNvSpPr/>
      </dsp:nvSpPr>
      <dsp:spPr>
        <a:xfrm>
          <a:off x="4971716" y="1383473"/>
          <a:ext cx="1185834" cy="1185834"/>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8529" y="1383473"/>
        <a:ext cx="652208" cy="892340"/>
      </dsp:txXfrm>
    </dsp:sp>
    <dsp:sp modelId="{7874696E-51D0-4A60-A8D9-E9DE19384B7B}">
      <dsp:nvSpPr>
        <dsp:cNvPr id="0" name=""/>
        <dsp:cNvSpPr/>
      </dsp:nvSpPr>
      <dsp:spPr>
        <a:xfrm>
          <a:off x="5515029" y="3499732"/>
          <a:ext cx="1185834" cy="1185834"/>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781842" y="3499732"/>
        <a:ext cx="652208" cy="892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35825-5CCF-4CC5-89C0-7B4EF7CBD581}">
      <dsp:nvSpPr>
        <dsp:cNvPr id="0" name=""/>
        <dsp:cNvSpPr/>
      </dsp:nvSpPr>
      <dsp:spPr>
        <a:xfrm>
          <a:off x="468675" y="4723"/>
          <a:ext cx="3669785" cy="18348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53975" lvl="1" indent="0" algn="l" defTabSz="755650">
            <a:lnSpc>
              <a:spcPct val="90000"/>
            </a:lnSpc>
            <a:spcBef>
              <a:spcPct val="0"/>
            </a:spcBef>
            <a:spcAft>
              <a:spcPct val="15000"/>
            </a:spcAft>
            <a:buFontTx/>
            <a:buNone/>
          </a:pPr>
          <a:r>
            <a:rPr lang="en-US" sz="1700" kern="1200" dirty="0"/>
            <a:t>social democratic welfare state; shift toward a child- and family-centered (preventive) approach, ratified in Child Welfare Act of 2007; foster care preferred over residential care; OOHC as a last resort; yet, comparatively high OOHC rates per 1000 children </a:t>
          </a:r>
        </a:p>
      </dsp:txBody>
      <dsp:txXfrm>
        <a:off x="511669" y="47717"/>
        <a:ext cx="3583797" cy="1791893"/>
      </dsp:txXfrm>
    </dsp:sp>
    <dsp:sp modelId="{2B27EE07-152C-4DBD-BC71-274B9AD79945}">
      <dsp:nvSpPr>
        <dsp:cNvPr id="0" name=""/>
        <dsp:cNvSpPr/>
      </dsp:nvSpPr>
      <dsp:spPr>
        <a:xfrm>
          <a:off x="480902" y="1824477"/>
          <a:ext cx="3669785" cy="718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Finland</a:t>
          </a:r>
        </a:p>
      </dsp:txBody>
      <dsp:txXfrm>
        <a:off x="480902" y="1824477"/>
        <a:ext cx="2584355" cy="718822"/>
      </dsp:txXfrm>
    </dsp:sp>
    <dsp:sp modelId="{938E4351-0707-48E8-9C31-7C88C5E43577}">
      <dsp:nvSpPr>
        <dsp:cNvPr id="0" name=""/>
        <dsp:cNvSpPr/>
      </dsp:nvSpPr>
      <dsp:spPr>
        <a:xfrm>
          <a:off x="3316042" y="1903553"/>
          <a:ext cx="783797" cy="78379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2000" r="-32000"/>
          </a:stretch>
        </a:blip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27EC2A-6B22-4031-84CC-1686F8787674}">
      <dsp:nvSpPr>
        <dsp:cNvPr id="0" name=""/>
        <dsp:cNvSpPr/>
      </dsp:nvSpPr>
      <dsp:spPr>
        <a:xfrm>
          <a:off x="4339460" y="6428"/>
          <a:ext cx="3656147" cy="182806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53975" lvl="1" indent="0" algn="l" defTabSz="755650">
            <a:lnSpc>
              <a:spcPct val="90000"/>
            </a:lnSpc>
            <a:spcBef>
              <a:spcPct val="0"/>
            </a:spcBef>
            <a:spcAft>
              <a:spcPct val="15000"/>
            </a:spcAft>
            <a:buFontTx/>
            <a:buNone/>
          </a:pPr>
          <a:r>
            <a:rPr lang="en-US" sz="1700" kern="1200" dirty="0"/>
            <a:t>first social welfare system; long and noted history of RC and pedagogical traditions; favors RC over family-based options; major RC reforms following scandals and anti-authoritarian movement in the 1960s and 70s</a:t>
          </a:r>
        </a:p>
      </dsp:txBody>
      <dsp:txXfrm>
        <a:off x="4382294" y="49262"/>
        <a:ext cx="3570479" cy="1785232"/>
      </dsp:txXfrm>
    </dsp:sp>
    <dsp:sp modelId="{DDD721B1-6825-4219-BCF4-8895FAD34C49}">
      <dsp:nvSpPr>
        <dsp:cNvPr id="0" name=""/>
        <dsp:cNvSpPr/>
      </dsp:nvSpPr>
      <dsp:spPr>
        <a:xfrm>
          <a:off x="4320414" y="1804427"/>
          <a:ext cx="3669785" cy="718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Germany</a:t>
          </a:r>
        </a:p>
      </dsp:txBody>
      <dsp:txXfrm>
        <a:off x="4320414" y="1804427"/>
        <a:ext cx="2584355" cy="718822"/>
      </dsp:txXfrm>
    </dsp:sp>
    <dsp:sp modelId="{FE64D9C4-C0E6-4682-B965-BAD4A86FF8E8}">
      <dsp:nvSpPr>
        <dsp:cNvPr id="0" name=""/>
        <dsp:cNvSpPr/>
      </dsp:nvSpPr>
      <dsp:spPr>
        <a:xfrm>
          <a:off x="7167083" y="1852931"/>
          <a:ext cx="783797" cy="78379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3000" r="-33000"/>
          </a:stretch>
        </a:blip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98B794-DBA8-4629-A394-6D9B29B48DEB}">
      <dsp:nvSpPr>
        <dsp:cNvPr id="0" name=""/>
        <dsp:cNvSpPr/>
      </dsp:nvSpPr>
      <dsp:spPr>
        <a:xfrm>
          <a:off x="8196607" y="4723"/>
          <a:ext cx="3669785" cy="1834887"/>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53975" lvl="1" indent="0" algn="l" defTabSz="755650">
            <a:lnSpc>
              <a:spcPct val="90000"/>
            </a:lnSpc>
            <a:spcBef>
              <a:spcPct val="0"/>
            </a:spcBef>
            <a:spcAft>
              <a:spcPct val="15000"/>
            </a:spcAft>
            <a:buFontTx/>
            <a:buNone/>
          </a:pPr>
          <a:r>
            <a:rPr lang="en-US" sz="1700" kern="1200" dirty="0"/>
            <a:t>long history of institutionalization based on religious and cultural traditions; reluctance to remove children; cultural preference for residential over foster care yet policy promotes foster care; since 2001 closure of large residential facilities</a:t>
          </a:r>
        </a:p>
      </dsp:txBody>
      <dsp:txXfrm>
        <a:off x="8239601" y="47717"/>
        <a:ext cx="3583797" cy="1791893"/>
      </dsp:txXfrm>
    </dsp:sp>
    <dsp:sp modelId="{0C1E9803-E516-4F49-9A36-15FEDD066E08}">
      <dsp:nvSpPr>
        <dsp:cNvPr id="0" name=""/>
        <dsp:cNvSpPr/>
      </dsp:nvSpPr>
      <dsp:spPr>
        <a:xfrm>
          <a:off x="8186530" y="1829343"/>
          <a:ext cx="3669785" cy="718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Italy</a:t>
          </a:r>
        </a:p>
      </dsp:txBody>
      <dsp:txXfrm>
        <a:off x="8186530" y="1829343"/>
        <a:ext cx="2584355" cy="718822"/>
      </dsp:txXfrm>
    </dsp:sp>
    <dsp:sp modelId="{32D6BFAA-3C87-4A14-8920-C1F7CCB5F26B}">
      <dsp:nvSpPr>
        <dsp:cNvPr id="0" name=""/>
        <dsp:cNvSpPr/>
      </dsp:nvSpPr>
      <dsp:spPr>
        <a:xfrm>
          <a:off x="10974146" y="1872977"/>
          <a:ext cx="783797" cy="78379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49F7D0-8EA0-43C1-AC93-A92E1A962BEC}">
      <dsp:nvSpPr>
        <dsp:cNvPr id="0" name=""/>
        <dsp:cNvSpPr/>
      </dsp:nvSpPr>
      <dsp:spPr>
        <a:xfrm>
          <a:off x="2412034" y="3044182"/>
          <a:ext cx="3656147" cy="18303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115888" lvl="1" indent="0" algn="l" defTabSz="755650">
            <a:lnSpc>
              <a:spcPct val="90000"/>
            </a:lnSpc>
            <a:spcBef>
              <a:spcPct val="0"/>
            </a:spcBef>
            <a:spcAft>
              <a:spcPct val="15000"/>
            </a:spcAft>
            <a:buFontTx/>
            <a:buNone/>
          </a:pPr>
          <a:r>
            <a:rPr lang="en-US" sz="1700" kern="1200" dirty="0"/>
            <a:t>strong institutional care traditions inherited from the Soviet system; since gaining independence in 1990, major child welfare reforms; 2014 strategic plan to speed up institutionalization; since then establishment of smaller group homes</a:t>
          </a:r>
        </a:p>
      </dsp:txBody>
      <dsp:txXfrm>
        <a:off x="2454921" y="3087069"/>
        <a:ext cx="3570373" cy="1787453"/>
      </dsp:txXfrm>
    </dsp:sp>
    <dsp:sp modelId="{899D2F1C-7784-4F9E-A296-AEDE143F6A7F}">
      <dsp:nvSpPr>
        <dsp:cNvPr id="0" name=""/>
        <dsp:cNvSpPr/>
      </dsp:nvSpPr>
      <dsp:spPr>
        <a:xfrm>
          <a:off x="2416558" y="4795193"/>
          <a:ext cx="3647099" cy="718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Lithuania</a:t>
          </a:r>
        </a:p>
      </dsp:txBody>
      <dsp:txXfrm>
        <a:off x="2416558" y="4795193"/>
        <a:ext cx="2568380" cy="718822"/>
      </dsp:txXfrm>
    </dsp:sp>
    <dsp:sp modelId="{4112C2E6-FB9F-4E19-B1A4-88EEEF94EAB6}">
      <dsp:nvSpPr>
        <dsp:cNvPr id="0" name=""/>
        <dsp:cNvSpPr/>
      </dsp:nvSpPr>
      <dsp:spPr>
        <a:xfrm>
          <a:off x="5211825" y="4831086"/>
          <a:ext cx="783797" cy="78379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3000" r="-33000"/>
          </a:stretch>
        </a:blip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B53C0D-D92A-49DF-BE09-5CEDF1C8E5A4}">
      <dsp:nvSpPr>
        <dsp:cNvPr id="0" name=""/>
        <dsp:cNvSpPr/>
      </dsp:nvSpPr>
      <dsp:spPr>
        <a:xfrm>
          <a:off x="6262362" y="3044182"/>
          <a:ext cx="3660670" cy="183034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64770" rIns="21590" bIns="21590" numCol="1" spcCol="1270" anchor="t" anchorCtr="0">
          <a:noAutofit/>
        </a:bodyPr>
        <a:lstStyle/>
        <a:p>
          <a:pPr marL="53975" lvl="1" indent="0" algn="l" defTabSz="755650">
            <a:lnSpc>
              <a:spcPct val="90000"/>
            </a:lnSpc>
            <a:spcBef>
              <a:spcPct val="0"/>
            </a:spcBef>
            <a:spcAft>
              <a:spcPct val="15000"/>
            </a:spcAft>
            <a:buFontTx/>
            <a:buNone/>
          </a:pPr>
          <a:r>
            <a:rPr lang="en-US" sz="1700" kern="1200" dirty="0"/>
            <a:t>long history of institutionalization based on religious and historical traditions; reforms in 1990s toward more family-based options and smaller RC programs; greater decentralization</a:t>
          </a:r>
        </a:p>
      </dsp:txBody>
      <dsp:txXfrm>
        <a:off x="6305249" y="3087069"/>
        <a:ext cx="3574896" cy="1787453"/>
      </dsp:txXfrm>
    </dsp:sp>
    <dsp:sp modelId="{848AEF11-1DDC-49A2-83C8-7905CE0ED545}">
      <dsp:nvSpPr>
        <dsp:cNvPr id="0" name=""/>
        <dsp:cNvSpPr/>
      </dsp:nvSpPr>
      <dsp:spPr>
        <a:xfrm>
          <a:off x="6269148" y="4795193"/>
          <a:ext cx="3647099" cy="71882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0" rIns="45720" bIns="0" numCol="1" spcCol="1270" anchor="ctr" anchorCtr="0">
          <a:noAutofit/>
        </a:bodyPr>
        <a:lstStyle/>
        <a:p>
          <a:pPr marL="0" lvl="0" indent="0" algn="l" defTabSz="1600200">
            <a:lnSpc>
              <a:spcPct val="90000"/>
            </a:lnSpc>
            <a:spcBef>
              <a:spcPct val="0"/>
            </a:spcBef>
            <a:spcAft>
              <a:spcPct val="35000"/>
            </a:spcAft>
            <a:buNone/>
          </a:pPr>
          <a:r>
            <a:rPr lang="en-US" sz="3600" kern="1200" dirty="0"/>
            <a:t>Spain</a:t>
          </a:r>
        </a:p>
      </dsp:txBody>
      <dsp:txXfrm>
        <a:off x="6269148" y="4795193"/>
        <a:ext cx="2568380" cy="718822"/>
      </dsp:txXfrm>
    </dsp:sp>
    <dsp:sp modelId="{5A25EFC4-BF19-49DE-B409-777861E9E219}">
      <dsp:nvSpPr>
        <dsp:cNvPr id="0" name=""/>
        <dsp:cNvSpPr/>
      </dsp:nvSpPr>
      <dsp:spPr>
        <a:xfrm>
          <a:off x="9044396" y="4851065"/>
          <a:ext cx="783797" cy="78379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6E900-B9CC-4CF3-ADB6-DA3A247C4246}">
      <dsp:nvSpPr>
        <dsp:cNvPr id="0" name=""/>
        <dsp:cNvSpPr/>
      </dsp:nvSpPr>
      <dsp:spPr>
        <a:xfrm>
          <a:off x="596347" y="2207"/>
          <a:ext cx="2743201" cy="96503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Finland</a:t>
          </a:r>
        </a:p>
      </dsp:txBody>
      <dsp:txXfrm>
        <a:off x="596347" y="2207"/>
        <a:ext cx="2743201" cy="965030"/>
      </dsp:txXfrm>
    </dsp:sp>
    <dsp:sp modelId="{1C0ED6CC-CF48-4588-B05A-3AB68E26260F}">
      <dsp:nvSpPr>
        <dsp:cNvPr id="0" name=""/>
        <dsp:cNvSpPr/>
      </dsp:nvSpPr>
      <dsp:spPr>
        <a:xfrm>
          <a:off x="596345" y="1015489"/>
          <a:ext cx="2743205" cy="96503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Germany</a:t>
          </a:r>
        </a:p>
      </dsp:txBody>
      <dsp:txXfrm>
        <a:off x="596345" y="1015489"/>
        <a:ext cx="2743205" cy="965030"/>
      </dsp:txXfrm>
    </dsp:sp>
    <dsp:sp modelId="{E4F0E0AC-F492-40BB-BCAF-A1A2E18D781A}">
      <dsp:nvSpPr>
        <dsp:cNvPr id="0" name=""/>
        <dsp:cNvSpPr/>
      </dsp:nvSpPr>
      <dsp:spPr>
        <a:xfrm>
          <a:off x="596345" y="2028771"/>
          <a:ext cx="2743205" cy="96503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Italy</a:t>
          </a:r>
        </a:p>
      </dsp:txBody>
      <dsp:txXfrm>
        <a:off x="596345" y="2028771"/>
        <a:ext cx="2743205" cy="965030"/>
      </dsp:txXfrm>
    </dsp:sp>
    <dsp:sp modelId="{D86F7E11-E5CC-47E5-9270-0AC47A81543F}">
      <dsp:nvSpPr>
        <dsp:cNvPr id="0" name=""/>
        <dsp:cNvSpPr/>
      </dsp:nvSpPr>
      <dsp:spPr>
        <a:xfrm>
          <a:off x="596348" y="3042053"/>
          <a:ext cx="2743200" cy="96503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Lithuania</a:t>
          </a:r>
        </a:p>
      </dsp:txBody>
      <dsp:txXfrm>
        <a:off x="596348" y="3042053"/>
        <a:ext cx="2743200" cy="965030"/>
      </dsp:txXfrm>
    </dsp:sp>
    <dsp:sp modelId="{9031F4FF-4658-497A-95EE-EAA0EB44BA8E}">
      <dsp:nvSpPr>
        <dsp:cNvPr id="0" name=""/>
        <dsp:cNvSpPr/>
      </dsp:nvSpPr>
      <dsp:spPr>
        <a:xfrm>
          <a:off x="596347" y="4055335"/>
          <a:ext cx="2743202" cy="965030"/>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kern="1200" dirty="0"/>
            <a:t>Spain</a:t>
          </a:r>
        </a:p>
      </dsp:txBody>
      <dsp:txXfrm>
        <a:off x="596347" y="4055335"/>
        <a:ext cx="2743202" cy="9650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500D-73AE-4F62-A297-0780BFA62EF3}">
      <dsp:nvSpPr>
        <dsp:cNvPr id="0" name=""/>
        <dsp:cNvSpPr/>
      </dsp:nvSpPr>
      <dsp:spPr>
        <a:xfrm>
          <a:off x="1488"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endParaRPr lang="en-US" sz="2500" kern="1200" dirty="0"/>
        </a:p>
      </dsp:txBody>
      <dsp:txXfrm>
        <a:off x="1488" y="133168"/>
        <a:ext cx="1875234" cy="1125140"/>
      </dsp:txXfrm>
    </dsp:sp>
    <dsp:sp modelId="{4E258123-ACF6-48CD-A343-3C630CBF6E40}">
      <dsp:nvSpPr>
        <dsp:cNvPr id="0" name=""/>
        <dsp:cNvSpPr/>
      </dsp:nvSpPr>
      <dsp:spPr>
        <a:xfrm>
          <a:off x="2064246"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FINLAND</a:t>
          </a:r>
        </a:p>
      </dsp:txBody>
      <dsp:txXfrm>
        <a:off x="2064246" y="133168"/>
        <a:ext cx="1875234" cy="1125140"/>
      </dsp:txXfrm>
    </dsp:sp>
    <dsp:sp modelId="{6B71297C-8B9D-4BCC-BCD6-3B64A7F70C51}">
      <dsp:nvSpPr>
        <dsp:cNvPr id="0" name=""/>
        <dsp:cNvSpPr/>
      </dsp:nvSpPr>
      <dsp:spPr>
        <a:xfrm>
          <a:off x="4127003"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GERMANY</a:t>
          </a:r>
        </a:p>
      </dsp:txBody>
      <dsp:txXfrm>
        <a:off x="4127003" y="133168"/>
        <a:ext cx="1875234" cy="1125140"/>
      </dsp:txXfrm>
    </dsp:sp>
    <dsp:sp modelId="{B3AD522A-6DF8-488A-8B11-3AAF2D2D0C3D}">
      <dsp:nvSpPr>
        <dsp:cNvPr id="0" name=""/>
        <dsp:cNvSpPr/>
      </dsp:nvSpPr>
      <dsp:spPr>
        <a:xfrm>
          <a:off x="6189761"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ITALY</a:t>
          </a:r>
        </a:p>
      </dsp:txBody>
      <dsp:txXfrm>
        <a:off x="6189761" y="133168"/>
        <a:ext cx="1875234" cy="1125140"/>
      </dsp:txXfrm>
    </dsp:sp>
    <dsp:sp modelId="{E763A994-7107-4EDD-8BD6-1C018F655A92}">
      <dsp:nvSpPr>
        <dsp:cNvPr id="0" name=""/>
        <dsp:cNvSpPr/>
      </dsp:nvSpPr>
      <dsp:spPr>
        <a:xfrm>
          <a:off x="8252519"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LITHUANIA</a:t>
          </a:r>
        </a:p>
      </dsp:txBody>
      <dsp:txXfrm>
        <a:off x="8252519" y="133168"/>
        <a:ext cx="1875234" cy="1125140"/>
      </dsp:txXfrm>
    </dsp:sp>
    <dsp:sp modelId="{C6889143-962D-48C2-924D-DA13BD820D0C}">
      <dsp:nvSpPr>
        <dsp:cNvPr id="0" name=""/>
        <dsp:cNvSpPr/>
      </dsp:nvSpPr>
      <dsp:spPr>
        <a:xfrm>
          <a:off x="10315277" y="133168"/>
          <a:ext cx="1875234" cy="11251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SPAIN</a:t>
          </a:r>
        </a:p>
      </dsp:txBody>
      <dsp:txXfrm>
        <a:off x="10315277" y="133168"/>
        <a:ext cx="1875234" cy="11251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500D-73AE-4F62-A297-0780BFA62EF3}">
      <dsp:nvSpPr>
        <dsp:cNvPr id="0" name=""/>
        <dsp:cNvSpPr/>
      </dsp:nvSpPr>
      <dsp:spPr>
        <a:xfrm>
          <a:off x="1488"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Rate of MH problems</a:t>
          </a:r>
        </a:p>
      </dsp:txBody>
      <dsp:txXfrm>
        <a:off x="1488" y="133168"/>
        <a:ext cx="1875234" cy="1125140"/>
      </dsp:txXfrm>
    </dsp:sp>
    <dsp:sp modelId="{4E258123-ACF6-48CD-A343-3C630CBF6E40}">
      <dsp:nvSpPr>
        <dsp:cNvPr id="0" name=""/>
        <dsp:cNvSpPr/>
      </dsp:nvSpPr>
      <dsp:spPr>
        <a:xfrm>
          <a:off x="2064246"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30-80% </a:t>
          </a:r>
        </a:p>
      </dsp:txBody>
      <dsp:txXfrm>
        <a:off x="2064246" y="133168"/>
        <a:ext cx="1875234" cy="1125140"/>
      </dsp:txXfrm>
    </dsp:sp>
    <dsp:sp modelId="{6B71297C-8B9D-4BCC-BCD6-3B64A7F70C51}">
      <dsp:nvSpPr>
        <dsp:cNvPr id="0" name=""/>
        <dsp:cNvSpPr/>
      </dsp:nvSpPr>
      <dsp:spPr>
        <a:xfrm>
          <a:off x="4127003"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57.1% </a:t>
          </a:r>
        </a:p>
        <a:p>
          <a:pPr marL="0" lvl="0" indent="0" algn="ctr" defTabSz="755650">
            <a:lnSpc>
              <a:spcPct val="90000"/>
            </a:lnSpc>
            <a:spcBef>
              <a:spcPct val="0"/>
            </a:spcBef>
            <a:spcAft>
              <a:spcPct val="35000"/>
            </a:spcAft>
            <a:buNone/>
          </a:pPr>
          <a:r>
            <a:rPr lang="en-US" sz="1700" kern="1200" dirty="0"/>
            <a:t>met criteria for 1 or more ICD10-F dx</a:t>
          </a:r>
        </a:p>
      </dsp:txBody>
      <dsp:txXfrm>
        <a:off x="4127003" y="133168"/>
        <a:ext cx="1875234" cy="1125140"/>
      </dsp:txXfrm>
    </dsp:sp>
    <dsp:sp modelId="{B3AD522A-6DF8-488A-8B11-3AAF2D2D0C3D}">
      <dsp:nvSpPr>
        <dsp:cNvPr id="0" name=""/>
        <dsp:cNvSpPr/>
      </dsp:nvSpPr>
      <dsp:spPr>
        <a:xfrm>
          <a:off x="6189761"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no data</a:t>
          </a:r>
        </a:p>
      </dsp:txBody>
      <dsp:txXfrm>
        <a:off x="6189761" y="133168"/>
        <a:ext cx="1875234" cy="1125140"/>
      </dsp:txXfrm>
    </dsp:sp>
    <dsp:sp modelId="{E763A994-7107-4EDD-8BD6-1C018F655A92}">
      <dsp:nvSpPr>
        <dsp:cNvPr id="0" name=""/>
        <dsp:cNvSpPr/>
      </dsp:nvSpPr>
      <dsp:spPr>
        <a:xfrm>
          <a:off x="8252519"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150 children in RC with a psychiatric dx</a:t>
          </a:r>
        </a:p>
      </dsp:txBody>
      <dsp:txXfrm>
        <a:off x="8252519" y="133168"/>
        <a:ext cx="1875234" cy="1125140"/>
      </dsp:txXfrm>
    </dsp:sp>
    <dsp:sp modelId="{C6889143-962D-48C2-924D-DA13BD820D0C}">
      <dsp:nvSpPr>
        <dsp:cNvPr id="0" name=""/>
        <dsp:cNvSpPr/>
      </dsp:nvSpPr>
      <dsp:spPr>
        <a:xfrm>
          <a:off x="10315277" y="133168"/>
          <a:ext cx="1875234" cy="1125140"/>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61% </a:t>
          </a:r>
        </a:p>
        <a:p>
          <a:pPr marL="0" lvl="0" indent="0" algn="ctr" defTabSz="755650">
            <a:lnSpc>
              <a:spcPct val="90000"/>
            </a:lnSpc>
            <a:spcBef>
              <a:spcPct val="0"/>
            </a:spcBef>
            <a:spcAft>
              <a:spcPct val="35000"/>
            </a:spcAft>
            <a:buNone/>
          </a:pPr>
          <a:r>
            <a:rPr lang="en-US" sz="1700" kern="1200" dirty="0"/>
            <a:t>meeting clinical criteria / CBCL</a:t>
          </a:r>
        </a:p>
      </dsp:txBody>
      <dsp:txXfrm>
        <a:off x="10315277" y="133168"/>
        <a:ext cx="1875234" cy="11251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500D-73AE-4F62-A297-0780BFA62EF3}">
      <dsp:nvSpPr>
        <dsp:cNvPr id="0" name=""/>
        <dsp:cNvSpPr/>
      </dsp:nvSpPr>
      <dsp:spPr>
        <a:xfrm>
          <a:off x="1488"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1" kern="1200" dirty="0">
              <a:solidFill>
                <a:schemeClr val="tx1"/>
              </a:solidFill>
            </a:rPr>
            <a:t>Length </a:t>
          </a:r>
        </a:p>
        <a:p>
          <a:pPr marL="0" lvl="0" indent="0" algn="ctr" defTabSz="889000">
            <a:lnSpc>
              <a:spcPct val="90000"/>
            </a:lnSpc>
            <a:spcBef>
              <a:spcPct val="0"/>
            </a:spcBef>
            <a:spcAft>
              <a:spcPts val="0"/>
            </a:spcAft>
            <a:buNone/>
          </a:pPr>
          <a:r>
            <a:rPr lang="en-US" sz="2000" b="1" kern="1200" dirty="0">
              <a:solidFill>
                <a:schemeClr val="tx1"/>
              </a:solidFill>
            </a:rPr>
            <a:t>of stay</a:t>
          </a:r>
        </a:p>
      </dsp:txBody>
      <dsp:txXfrm>
        <a:off x="1488" y="177245"/>
        <a:ext cx="1875234" cy="1371602"/>
      </dsp:txXfrm>
    </dsp:sp>
    <dsp:sp modelId="{4E258123-ACF6-48CD-A343-3C630CBF6E40}">
      <dsp:nvSpPr>
        <dsp:cNvPr id="0" name=""/>
        <dsp:cNvSpPr/>
      </dsp:nvSpPr>
      <dsp:spPr>
        <a:xfrm>
          <a:off x="2064246"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48 months</a:t>
          </a:r>
        </a:p>
      </dsp:txBody>
      <dsp:txXfrm>
        <a:off x="2064246" y="177245"/>
        <a:ext cx="1875234" cy="1371602"/>
      </dsp:txXfrm>
    </dsp:sp>
    <dsp:sp modelId="{6B71297C-8B9D-4BCC-BCD6-3B64A7F70C51}">
      <dsp:nvSpPr>
        <dsp:cNvPr id="0" name=""/>
        <dsp:cNvSpPr/>
      </dsp:nvSpPr>
      <dsp:spPr>
        <a:xfrm>
          <a:off x="4127003"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17 months</a:t>
          </a:r>
        </a:p>
      </dsp:txBody>
      <dsp:txXfrm>
        <a:off x="4127003" y="177245"/>
        <a:ext cx="1875234" cy="1371602"/>
      </dsp:txXfrm>
    </dsp:sp>
    <dsp:sp modelId="{B3AD522A-6DF8-488A-8B11-3AAF2D2D0C3D}">
      <dsp:nvSpPr>
        <dsp:cNvPr id="0" name=""/>
        <dsp:cNvSpPr/>
      </dsp:nvSpPr>
      <dsp:spPr>
        <a:xfrm>
          <a:off x="6189761"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&lt;3mos: 14.5%</a:t>
          </a:r>
        </a:p>
        <a:p>
          <a:pPr marL="0" lvl="0" indent="0" algn="ctr" defTabSz="622300">
            <a:lnSpc>
              <a:spcPct val="90000"/>
            </a:lnSpc>
            <a:spcBef>
              <a:spcPct val="0"/>
            </a:spcBef>
            <a:spcAft>
              <a:spcPct val="35000"/>
            </a:spcAft>
            <a:buNone/>
          </a:pPr>
          <a:r>
            <a:rPr lang="en-US" sz="1400" kern="1200" dirty="0"/>
            <a:t>3-12mos: 31%</a:t>
          </a:r>
        </a:p>
        <a:p>
          <a:pPr marL="0" lvl="0" indent="0" algn="ctr" defTabSz="622300">
            <a:lnSpc>
              <a:spcPct val="90000"/>
            </a:lnSpc>
            <a:spcBef>
              <a:spcPct val="0"/>
            </a:spcBef>
            <a:spcAft>
              <a:spcPct val="35000"/>
            </a:spcAft>
            <a:buNone/>
          </a:pPr>
          <a:r>
            <a:rPr lang="en-US" sz="1400" kern="1200" dirty="0"/>
            <a:t>12-24mos: 22.7%</a:t>
          </a:r>
        </a:p>
        <a:p>
          <a:pPr marL="0" lvl="0" indent="0" algn="ctr" defTabSz="622300">
            <a:lnSpc>
              <a:spcPct val="90000"/>
            </a:lnSpc>
            <a:spcBef>
              <a:spcPct val="0"/>
            </a:spcBef>
            <a:spcAft>
              <a:spcPct val="35000"/>
            </a:spcAft>
            <a:buNone/>
          </a:pPr>
          <a:r>
            <a:rPr lang="en-US" sz="1400" kern="1200" dirty="0"/>
            <a:t>24-48mos: 17.2%</a:t>
          </a:r>
        </a:p>
        <a:p>
          <a:pPr marL="0" lvl="0" indent="0" algn="ctr" defTabSz="622300">
            <a:lnSpc>
              <a:spcPct val="90000"/>
            </a:lnSpc>
            <a:spcBef>
              <a:spcPct val="0"/>
            </a:spcBef>
            <a:spcAft>
              <a:spcPct val="35000"/>
            </a:spcAft>
            <a:buNone/>
          </a:pPr>
          <a:r>
            <a:rPr lang="en-US" sz="1400" kern="1200" dirty="0"/>
            <a:t>&gt;48mos: 14.5%</a:t>
          </a:r>
        </a:p>
      </dsp:txBody>
      <dsp:txXfrm>
        <a:off x="6189761" y="177245"/>
        <a:ext cx="1875234" cy="1371602"/>
      </dsp:txXfrm>
    </dsp:sp>
    <dsp:sp modelId="{E763A994-7107-4EDD-8BD6-1C018F655A92}">
      <dsp:nvSpPr>
        <dsp:cNvPr id="0" name=""/>
        <dsp:cNvSpPr/>
      </dsp:nvSpPr>
      <dsp:spPr>
        <a:xfrm>
          <a:off x="8252519"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data</a:t>
          </a:r>
        </a:p>
      </dsp:txBody>
      <dsp:txXfrm>
        <a:off x="8252519" y="177245"/>
        <a:ext cx="1875234" cy="1371602"/>
      </dsp:txXfrm>
    </dsp:sp>
    <dsp:sp modelId="{C6889143-962D-48C2-924D-DA13BD820D0C}">
      <dsp:nvSpPr>
        <dsp:cNvPr id="0" name=""/>
        <dsp:cNvSpPr/>
      </dsp:nvSpPr>
      <dsp:spPr>
        <a:xfrm>
          <a:off x="10315277" y="177245"/>
          <a:ext cx="1875234" cy="1371602"/>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42.6 months</a:t>
          </a:r>
        </a:p>
      </dsp:txBody>
      <dsp:txXfrm>
        <a:off x="10315277" y="177245"/>
        <a:ext cx="1875234" cy="13716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E500D-73AE-4F62-A297-0780BFA62EF3}">
      <dsp:nvSpPr>
        <dsp:cNvPr id="0" name=""/>
        <dsp:cNvSpPr/>
      </dsp:nvSpPr>
      <dsp:spPr>
        <a:xfrm>
          <a:off x="1488"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Primary reason for entry</a:t>
          </a:r>
        </a:p>
      </dsp:txBody>
      <dsp:txXfrm>
        <a:off x="1488" y="80870"/>
        <a:ext cx="1875234" cy="1828803"/>
      </dsp:txXfrm>
    </dsp:sp>
    <dsp:sp modelId="{4E258123-ACF6-48CD-A343-3C630CBF6E40}">
      <dsp:nvSpPr>
        <dsp:cNvPr id="0" name=""/>
        <dsp:cNvSpPr/>
      </dsp:nvSpPr>
      <dsp:spPr>
        <a:xfrm>
          <a:off x="2064246"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ts val="0"/>
            </a:spcAft>
            <a:buNone/>
          </a:pPr>
          <a:r>
            <a:rPr lang="en-US" sz="1400" kern="1200" dirty="0"/>
            <a:t>Parental exhaustion: 58%</a:t>
          </a:r>
        </a:p>
        <a:p>
          <a:pPr marL="0" lvl="0" indent="0" algn="ctr" defTabSz="622300">
            <a:lnSpc>
              <a:spcPct val="90000"/>
            </a:lnSpc>
            <a:spcBef>
              <a:spcPct val="0"/>
            </a:spcBef>
            <a:spcAft>
              <a:spcPts val="0"/>
            </a:spcAft>
            <a:buNone/>
          </a:pPr>
          <a:r>
            <a:rPr lang="en-US" sz="1400" kern="1200" dirty="0"/>
            <a:t>Parenting problems: 50%</a:t>
          </a:r>
        </a:p>
        <a:p>
          <a:pPr marL="0" lvl="0" indent="0" algn="ctr" defTabSz="622300">
            <a:lnSpc>
              <a:spcPct val="90000"/>
            </a:lnSpc>
            <a:spcBef>
              <a:spcPct val="0"/>
            </a:spcBef>
            <a:spcAft>
              <a:spcPts val="0"/>
            </a:spcAft>
            <a:buNone/>
          </a:pPr>
          <a:r>
            <a:rPr lang="en-US" sz="1400" kern="1200" dirty="0"/>
            <a:t>Family conflict: 49%</a:t>
          </a:r>
        </a:p>
        <a:p>
          <a:pPr marL="0" lvl="0" indent="0" algn="ctr" defTabSz="622300">
            <a:lnSpc>
              <a:spcPct val="90000"/>
            </a:lnSpc>
            <a:spcBef>
              <a:spcPct val="0"/>
            </a:spcBef>
            <a:spcAft>
              <a:spcPts val="0"/>
            </a:spcAft>
            <a:buNone/>
          </a:pPr>
          <a:r>
            <a:rPr lang="en-US" sz="1400" kern="1200" dirty="0"/>
            <a:t>Parental coping with daily life: 32%</a:t>
          </a:r>
        </a:p>
        <a:p>
          <a:pPr marL="0" lvl="0" indent="0" algn="ctr" defTabSz="622300">
            <a:lnSpc>
              <a:spcPct val="90000"/>
            </a:lnSpc>
            <a:spcBef>
              <a:spcPct val="0"/>
            </a:spcBef>
            <a:spcAft>
              <a:spcPts val="0"/>
            </a:spcAft>
            <a:buNone/>
          </a:pPr>
          <a:r>
            <a:rPr lang="en-US" sz="1400" kern="1200" dirty="0"/>
            <a:t>Domestic violence: 23%</a:t>
          </a:r>
        </a:p>
        <a:p>
          <a:pPr marL="0" lvl="0" indent="0" algn="ctr" defTabSz="622300">
            <a:lnSpc>
              <a:spcPct val="90000"/>
            </a:lnSpc>
            <a:spcBef>
              <a:spcPct val="0"/>
            </a:spcBef>
            <a:spcAft>
              <a:spcPts val="0"/>
            </a:spcAft>
            <a:buNone/>
          </a:pPr>
          <a:r>
            <a:rPr lang="en-US" sz="1400" kern="1200" dirty="0"/>
            <a:t>Youth MH problems: 37%</a:t>
          </a:r>
        </a:p>
        <a:p>
          <a:pPr marL="0" lvl="0" indent="0" algn="ctr" defTabSz="622300">
            <a:lnSpc>
              <a:spcPct val="90000"/>
            </a:lnSpc>
            <a:spcBef>
              <a:spcPct val="0"/>
            </a:spcBef>
            <a:spcAft>
              <a:spcPts val="0"/>
            </a:spcAft>
            <a:buNone/>
          </a:pPr>
          <a:r>
            <a:rPr lang="en-US" sz="1400" kern="1200" dirty="0"/>
            <a:t>Living arrangements w/ neg effect: 10%</a:t>
          </a:r>
        </a:p>
      </dsp:txBody>
      <dsp:txXfrm>
        <a:off x="2064246" y="80870"/>
        <a:ext cx="1875234" cy="1828803"/>
      </dsp:txXfrm>
    </dsp:sp>
    <dsp:sp modelId="{6B71297C-8B9D-4BCC-BCD6-3B64A7F70C51}">
      <dsp:nvSpPr>
        <dsp:cNvPr id="0" name=""/>
        <dsp:cNvSpPr/>
      </dsp:nvSpPr>
      <dsp:spPr>
        <a:xfrm>
          <a:off x="4127003"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53340" rIns="0" bIns="53340" numCol="1" spcCol="1270" anchor="ctr" anchorCtr="0">
          <a:noAutofit/>
        </a:bodyPr>
        <a:lstStyle/>
        <a:p>
          <a:pPr marL="0" lvl="0" indent="0" algn="ctr" defTabSz="622300">
            <a:lnSpc>
              <a:spcPct val="90000"/>
            </a:lnSpc>
            <a:spcBef>
              <a:spcPct val="0"/>
            </a:spcBef>
            <a:spcAft>
              <a:spcPts val="0"/>
            </a:spcAft>
            <a:buNone/>
          </a:pPr>
          <a:r>
            <a:rPr lang="en-US" sz="1400" b="1" kern="1200" dirty="0"/>
            <a:t>Limited parenting competence</a:t>
          </a:r>
        </a:p>
        <a:p>
          <a:pPr marL="0" lvl="0" indent="0" algn="ctr" defTabSz="622300">
            <a:lnSpc>
              <a:spcPct val="90000"/>
            </a:lnSpc>
            <a:spcBef>
              <a:spcPct val="0"/>
            </a:spcBef>
            <a:spcAft>
              <a:spcPts val="0"/>
            </a:spcAft>
            <a:buNone/>
          </a:pPr>
          <a:r>
            <a:rPr lang="en-US" sz="1400" kern="1200" dirty="0"/>
            <a:t>Child </a:t>
          </a:r>
          <a:r>
            <a:rPr lang="en-US" sz="1400" kern="1200" dirty="0" err="1"/>
            <a:t>engangerment</a:t>
          </a:r>
          <a:r>
            <a:rPr lang="en-US" sz="1400" kern="1200" dirty="0"/>
            <a:t>: </a:t>
          </a:r>
        </a:p>
        <a:p>
          <a:pPr marL="0" lvl="0" indent="0" algn="ctr" defTabSz="622300">
            <a:lnSpc>
              <a:spcPct val="90000"/>
            </a:lnSpc>
            <a:spcBef>
              <a:spcPct val="0"/>
            </a:spcBef>
            <a:spcAft>
              <a:spcPts val="0"/>
            </a:spcAft>
            <a:buNone/>
          </a:pPr>
          <a:r>
            <a:rPr lang="en-US" sz="1400" kern="1200" dirty="0"/>
            <a:t>Insufficient support of child</a:t>
          </a:r>
        </a:p>
        <a:p>
          <a:pPr marL="0" lvl="0" indent="0" algn="ctr" defTabSz="622300">
            <a:lnSpc>
              <a:spcPct val="90000"/>
            </a:lnSpc>
            <a:spcBef>
              <a:spcPct val="0"/>
            </a:spcBef>
            <a:spcAft>
              <a:spcPts val="0"/>
            </a:spcAft>
            <a:buNone/>
          </a:pPr>
          <a:r>
            <a:rPr lang="en-US" sz="1400" kern="1200" dirty="0"/>
            <a:t>Youth behavior problems</a:t>
          </a:r>
        </a:p>
        <a:p>
          <a:pPr marL="0" lvl="0" indent="0" algn="ctr" defTabSz="622300">
            <a:lnSpc>
              <a:spcPct val="90000"/>
            </a:lnSpc>
            <a:spcBef>
              <a:spcPct val="0"/>
            </a:spcBef>
            <a:spcAft>
              <a:spcPts val="0"/>
            </a:spcAft>
            <a:buNone/>
          </a:pPr>
          <a:r>
            <a:rPr lang="en-US" sz="1400" kern="1200" dirty="0"/>
            <a:t>Family conflict</a:t>
          </a:r>
        </a:p>
        <a:p>
          <a:pPr marL="0" lvl="0" indent="0" algn="ctr" defTabSz="622300">
            <a:lnSpc>
              <a:spcPct val="90000"/>
            </a:lnSpc>
            <a:spcBef>
              <a:spcPct val="0"/>
            </a:spcBef>
            <a:spcAft>
              <a:spcPts val="0"/>
            </a:spcAft>
            <a:buNone/>
          </a:pPr>
          <a:r>
            <a:rPr lang="en-US" sz="1400" kern="1200" dirty="0"/>
            <a:t>Developmental problems</a:t>
          </a:r>
        </a:p>
        <a:p>
          <a:pPr marL="0" lvl="0" indent="0" algn="ctr" defTabSz="622300">
            <a:lnSpc>
              <a:spcPct val="90000"/>
            </a:lnSpc>
            <a:spcBef>
              <a:spcPct val="0"/>
            </a:spcBef>
            <a:spcAft>
              <a:spcPts val="0"/>
            </a:spcAft>
            <a:buNone/>
          </a:pPr>
          <a:r>
            <a:rPr lang="en-US" sz="1400" kern="1200" dirty="0"/>
            <a:t>Educational problems</a:t>
          </a:r>
        </a:p>
      </dsp:txBody>
      <dsp:txXfrm>
        <a:off x="4127003" y="80870"/>
        <a:ext cx="1875234" cy="1828803"/>
      </dsp:txXfrm>
    </dsp:sp>
    <dsp:sp modelId="{B3AD522A-6DF8-488A-8B11-3AAF2D2D0C3D}">
      <dsp:nvSpPr>
        <dsp:cNvPr id="0" name=""/>
        <dsp:cNvSpPr/>
      </dsp:nvSpPr>
      <dsp:spPr>
        <a:xfrm>
          <a:off x="6189761"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Problems in parenting</a:t>
          </a:r>
        </a:p>
        <a:p>
          <a:pPr marL="0" lvl="0" indent="0" algn="ctr" defTabSz="711200">
            <a:lnSpc>
              <a:spcPct val="90000"/>
            </a:lnSpc>
            <a:spcBef>
              <a:spcPct val="0"/>
            </a:spcBef>
            <a:spcAft>
              <a:spcPct val="35000"/>
            </a:spcAft>
            <a:buNone/>
          </a:pPr>
          <a:r>
            <a:rPr lang="en-US" sz="1600" kern="1200" dirty="0"/>
            <a:t>Family relational problems</a:t>
          </a:r>
        </a:p>
        <a:p>
          <a:pPr marL="0" lvl="0" indent="0" algn="ctr" defTabSz="711200">
            <a:lnSpc>
              <a:spcPct val="90000"/>
            </a:lnSpc>
            <a:spcBef>
              <a:spcPct val="0"/>
            </a:spcBef>
            <a:spcAft>
              <a:spcPct val="35000"/>
            </a:spcAft>
            <a:buNone/>
          </a:pPr>
          <a:r>
            <a:rPr lang="en-US" sz="1600" kern="1200" dirty="0"/>
            <a:t>Family violence</a:t>
          </a:r>
        </a:p>
      </dsp:txBody>
      <dsp:txXfrm>
        <a:off x="6189761" y="80870"/>
        <a:ext cx="1875234" cy="1828803"/>
      </dsp:txXfrm>
    </dsp:sp>
    <dsp:sp modelId="{E763A994-7107-4EDD-8BD6-1C018F655A92}">
      <dsp:nvSpPr>
        <dsp:cNvPr id="0" name=""/>
        <dsp:cNvSpPr/>
      </dsp:nvSpPr>
      <dsp:spPr>
        <a:xfrm>
          <a:off x="8252519"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 abuse and neglect: 75%</a:t>
          </a:r>
        </a:p>
      </dsp:txBody>
      <dsp:txXfrm>
        <a:off x="8252519" y="80870"/>
        <a:ext cx="1875234" cy="1828803"/>
      </dsp:txXfrm>
    </dsp:sp>
    <dsp:sp modelId="{C6889143-962D-48C2-924D-DA13BD820D0C}">
      <dsp:nvSpPr>
        <dsp:cNvPr id="0" name=""/>
        <dsp:cNvSpPr/>
      </dsp:nvSpPr>
      <dsp:spPr>
        <a:xfrm>
          <a:off x="10315277" y="80870"/>
          <a:ext cx="1875234" cy="1828803"/>
        </a:xfrm>
        <a:prstGeom prst="rect">
          <a:avLst/>
        </a:prstGeom>
        <a:gradFill rotWithShape="0">
          <a:gsLst>
            <a:gs pos="0">
              <a:schemeClr val="accent2">
                <a:hueOff val="0"/>
                <a:satOff val="0"/>
                <a:lumOff val="0"/>
                <a:alphaOff val="0"/>
                <a:tint val="80000"/>
                <a:satMod val="107000"/>
                <a:lumMod val="103000"/>
              </a:schemeClr>
            </a:gs>
            <a:gs pos="100000">
              <a:schemeClr val="accent2">
                <a:hueOff val="0"/>
                <a:satOff val="0"/>
                <a:lumOff val="0"/>
                <a:alphaOff val="0"/>
                <a:tint val="82000"/>
                <a:satMod val="109000"/>
                <a:lumMod val="103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Child abuse and neglect: 61.8%</a:t>
          </a:r>
        </a:p>
        <a:p>
          <a:pPr marL="0" lvl="0" indent="0" algn="ctr" defTabSz="711200">
            <a:lnSpc>
              <a:spcPct val="90000"/>
            </a:lnSpc>
            <a:spcBef>
              <a:spcPct val="0"/>
            </a:spcBef>
            <a:spcAft>
              <a:spcPct val="35000"/>
            </a:spcAft>
            <a:buNone/>
          </a:pPr>
          <a:r>
            <a:rPr lang="en-US" sz="1600" kern="1200" dirty="0"/>
            <a:t>Unaccompanied migrant status has become a primary reason for entry</a:t>
          </a:r>
        </a:p>
      </dsp:txBody>
      <dsp:txXfrm>
        <a:off x="10315277" y="80870"/>
        <a:ext cx="1875234" cy="18288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83F6F-707A-4F47-9B7B-8E9584E2C2B4}"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5EFA8-808A-428A-B6A0-ACADA644C10E}" type="slidenum">
              <a:rPr lang="en-US" smtClean="0"/>
              <a:t>‹#›</a:t>
            </a:fld>
            <a:endParaRPr lang="en-US"/>
          </a:p>
        </p:txBody>
      </p:sp>
    </p:spTree>
    <p:extLst>
      <p:ext uri="{BB962C8B-B14F-4D97-AF65-F5344CB8AC3E}">
        <p14:creationId xmlns:p14="http://schemas.microsoft.com/office/powerpoint/2010/main" val="40931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a:t>
            </a:fld>
            <a:endParaRPr lang="en-US"/>
          </a:p>
        </p:txBody>
      </p:sp>
    </p:spTree>
    <p:extLst>
      <p:ext uri="{BB962C8B-B14F-4D97-AF65-F5344CB8AC3E}">
        <p14:creationId xmlns:p14="http://schemas.microsoft.com/office/powerpoint/2010/main" val="3507186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A75DE3D-CB43-4DAC-B9F9-F788DE9726ED}" type="slidenum">
              <a:rPr lang="en-US" smtClean="0"/>
              <a:t>10</a:t>
            </a:fld>
            <a:endParaRPr lang="en-US"/>
          </a:p>
        </p:txBody>
      </p:sp>
    </p:spTree>
    <p:extLst>
      <p:ext uri="{BB962C8B-B14F-4D97-AF65-F5344CB8AC3E}">
        <p14:creationId xmlns:p14="http://schemas.microsoft.com/office/powerpoint/2010/main" val="20091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11</a:t>
            </a:fld>
            <a:endParaRPr lang="en-US"/>
          </a:p>
        </p:txBody>
      </p:sp>
    </p:spTree>
    <p:extLst>
      <p:ext uri="{BB962C8B-B14F-4D97-AF65-F5344CB8AC3E}">
        <p14:creationId xmlns:p14="http://schemas.microsoft.com/office/powerpoint/2010/main" val="193293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12</a:t>
            </a:fld>
            <a:endParaRPr lang="en-US"/>
          </a:p>
        </p:txBody>
      </p:sp>
    </p:spTree>
    <p:extLst>
      <p:ext uri="{BB962C8B-B14F-4D97-AF65-F5344CB8AC3E}">
        <p14:creationId xmlns:p14="http://schemas.microsoft.com/office/powerpoint/2010/main" val="568540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13</a:t>
            </a:fld>
            <a:endParaRPr lang="en-US"/>
          </a:p>
        </p:txBody>
      </p:sp>
    </p:spTree>
    <p:extLst>
      <p:ext uri="{BB962C8B-B14F-4D97-AF65-F5344CB8AC3E}">
        <p14:creationId xmlns:p14="http://schemas.microsoft.com/office/powerpoint/2010/main" val="127823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4B5EFA8-808A-428A-B6A0-ACADA644C10E}" type="slidenum">
              <a:rPr lang="en-US" smtClean="0"/>
              <a:t>14</a:t>
            </a:fld>
            <a:endParaRPr lang="en-US"/>
          </a:p>
        </p:txBody>
      </p:sp>
    </p:spTree>
    <p:extLst>
      <p:ext uri="{BB962C8B-B14F-4D97-AF65-F5344CB8AC3E}">
        <p14:creationId xmlns:p14="http://schemas.microsoft.com/office/powerpoint/2010/main" val="1487234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4B5EFA8-808A-428A-B6A0-ACADA644C10E}" type="slidenum">
              <a:rPr lang="en-US" smtClean="0"/>
              <a:t>15</a:t>
            </a:fld>
            <a:endParaRPr lang="en-US"/>
          </a:p>
        </p:txBody>
      </p:sp>
    </p:spTree>
    <p:extLst>
      <p:ext uri="{BB962C8B-B14F-4D97-AF65-F5344CB8AC3E}">
        <p14:creationId xmlns:p14="http://schemas.microsoft.com/office/powerpoint/2010/main" val="669616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16</a:t>
            </a:fld>
            <a:endParaRPr lang="en-US"/>
          </a:p>
        </p:txBody>
      </p:sp>
    </p:spTree>
    <p:extLst>
      <p:ext uri="{BB962C8B-B14F-4D97-AF65-F5344CB8AC3E}">
        <p14:creationId xmlns:p14="http://schemas.microsoft.com/office/powerpoint/2010/main" val="2445269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17</a:t>
            </a:fld>
            <a:endParaRPr lang="en-US"/>
          </a:p>
        </p:txBody>
      </p:sp>
    </p:spTree>
    <p:extLst>
      <p:ext uri="{BB962C8B-B14F-4D97-AF65-F5344CB8AC3E}">
        <p14:creationId xmlns:p14="http://schemas.microsoft.com/office/powerpoint/2010/main" val="1054229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18</a:t>
            </a:fld>
            <a:endParaRPr lang="en-US"/>
          </a:p>
        </p:txBody>
      </p:sp>
    </p:spTree>
    <p:extLst>
      <p:ext uri="{BB962C8B-B14F-4D97-AF65-F5344CB8AC3E}">
        <p14:creationId xmlns:p14="http://schemas.microsoft.com/office/powerpoint/2010/main" val="599902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19</a:t>
            </a:fld>
            <a:endParaRPr lang="en-US"/>
          </a:p>
        </p:txBody>
      </p:sp>
    </p:spTree>
    <p:extLst>
      <p:ext uri="{BB962C8B-B14F-4D97-AF65-F5344CB8AC3E}">
        <p14:creationId xmlns:p14="http://schemas.microsoft.com/office/powerpoint/2010/main" val="31682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2</a:t>
            </a:fld>
            <a:endParaRPr lang="en-US"/>
          </a:p>
        </p:txBody>
      </p:sp>
    </p:spTree>
    <p:extLst>
      <p:ext uri="{BB962C8B-B14F-4D97-AF65-F5344CB8AC3E}">
        <p14:creationId xmlns:p14="http://schemas.microsoft.com/office/powerpoint/2010/main" val="3549801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20</a:t>
            </a:fld>
            <a:endParaRPr lang="en-US"/>
          </a:p>
        </p:txBody>
      </p:sp>
    </p:spTree>
    <p:extLst>
      <p:ext uri="{BB962C8B-B14F-4D97-AF65-F5344CB8AC3E}">
        <p14:creationId xmlns:p14="http://schemas.microsoft.com/office/powerpoint/2010/main" val="70507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21</a:t>
            </a:fld>
            <a:endParaRPr lang="en-US"/>
          </a:p>
        </p:txBody>
      </p:sp>
    </p:spTree>
    <p:extLst>
      <p:ext uri="{BB962C8B-B14F-4D97-AF65-F5344CB8AC3E}">
        <p14:creationId xmlns:p14="http://schemas.microsoft.com/office/powerpoint/2010/main" val="2597764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4B5EFA8-808A-428A-B6A0-ACADA644C10E}" type="slidenum">
              <a:rPr lang="en-US" smtClean="0"/>
              <a:t>22</a:t>
            </a:fld>
            <a:endParaRPr lang="en-US"/>
          </a:p>
        </p:txBody>
      </p:sp>
    </p:spTree>
    <p:extLst>
      <p:ext uri="{BB962C8B-B14F-4D97-AF65-F5344CB8AC3E}">
        <p14:creationId xmlns:p14="http://schemas.microsoft.com/office/powerpoint/2010/main" val="37533959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23</a:t>
            </a:fld>
            <a:endParaRPr lang="en-US"/>
          </a:p>
        </p:txBody>
      </p:sp>
    </p:spTree>
    <p:extLst>
      <p:ext uri="{BB962C8B-B14F-4D97-AF65-F5344CB8AC3E}">
        <p14:creationId xmlns:p14="http://schemas.microsoft.com/office/powerpoint/2010/main" val="2165508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24</a:t>
            </a:fld>
            <a:endParaRPr lang="en-US"/>
          </a:p>
        </p:txBody>
      </p:sp>
    </p:spTree>
    <p:extLst>
      <p:ext uri="{BB962C8B-B14F-4D97-AF65-F5344CB8AC3E}">
        <p14:creationId xmlns:p14="http://schemas.microsoft.com/office/powerpoint/2010/main" val="2430872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25</a:t>
            </a:fld>
            <a:endParaRPr lang="en-US"/>
          </a:p>
        </p:txBody>
      </p:sp>
    </p:spTree>
    <p:extLst>
      <p:ext uri="{BB962C8B-B14F-4D97-AF65-F5344CB8AC3E}">
        <p14:creationId xmlns:p14="http://schemas.microsoft.com/office/powerpoint/2010/main" val="3975807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26</a:t>
            </a:fld>
            <a:endParaRPr lang="en-US"/>
          </a:p>
        </p:txBody>
      </p:sp>
    </p:spTree>
    <p:extLst>
      <p:ext uri="{BB962C8B-B14F-4D97-AF65-F5344CB8AC3E}">
        <p14:creationId xmlns:p14="http://schemas.microsoft.com/office/powerpoint/2010/main" val="1502747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B5EFA8-808A-428A-B6A0-ACADA644C10E}" type="slidenum">
              <a:rPr lang="en-US" smtClean="0"/>
              <a:t>27</a:t>
            </a:fld>
            <a:endParaRPr lang="en-US"/>
          </a:p>
        </p:txBody>
      </p:sp>
    </p:spTree>
    <p:extLst>
      <p:ext uri="{BB962C8B-B14F-4D97-AF65-F5344CB8AC3E}">
        <p14:creationId xmlns:p14="http://schemas.microsoft.com/office/powerpoint/2010/main" val="3317534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28</a:t>
            </a:fld>
            <a:endParaRPr lang="en-US"/>
          </a:p>
        </p:txBody>
      </p:sp>
    </p:spTree>
    <p:extLst>
      <p:ext uri="{BB962C8B-B14F-4D97-AF65-F5344CB8AC3E}">
        <p14:creationId xmlns:p14="http://schemas.microsoft.com/office/powerpoint/2010/main" val="727966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29</a:t>
            </a:fld>
            <a:endParaRPr lang="en-US"/>
          </a:p>
        </p:txBody>
      </p:sp>
    </p:spTree>
    <p:extLst>
      <p:ext uri="{BB962C8B-B14F-4D97-AF65-F5344CB8AC3E}">
        <p14:creationId xmlns:p14="http://schemas.microsoft.com/office/powerpoint/2010/main" val="2753068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4B5EFA8-808A-428A-B6A0-ACADA644C10E}" type="slidenum">
              <a:rPr lang="en-US" smtClean="0"/>
              <a:t>3</a:t>
            </a:fld>
            <a:endParaRPr lang="en-US"/>
          </a:p>
        </p:txBody>
      </p:sp>
    </p:spTree>
    <p:extLst>
      <p:ext uri="{BB962C8B-B14F-4D97-AF65-F5344CB8AC3E}">
        <p14:creationId xmlns:p14="http://schemas.microsoft.com/office/powerpoint/2010/main" val="931128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30</a:t>
            </a:fld>
            <a:endParaRPr lang="en-US"/>
          </a:p>
        </p:txBody>
      </p:sp>
    </p:spTree>
    <p:extLst>
      <p:ext uri="{BB962C8B-B14F-4D97-AF65-F5344CB8AC3E}">
        <p14:creationId xmlns:p14="http://schemas.microsoft.com/office/powerpoint/2010/main" val="1720422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31</a:t>
            </a:fld>
            <a:endParaRPr lang="en-US"/>
          </a:p>
        </p:txBody>
      </p:sp>
    </p:spTree>
    <p:extLst>
      <p:ext uri="{BB962C8B-B14F-4D97-AF65-F5344CB8AC3E}">
        <p14:creationId xmlns:p14="http://schemas.microsoft.com/office/powerpoint/2010/main" val="3895758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32</a:t>
            </a:fld>
            <a:endParaRPr lang="en-US"/>
          </a:p>
        </p:txBody>
      </p:sp>
    </p:spTree>
    <p:extLst>
      <p:ext uri="{BB962C8B-B14F-4D97-AF65-F5344CB8AC3E}">
        <p14:creationId xmlns:p14="http://schemas.microsoft.com/office/powerpoint/2010/main" val="1008812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33</a:t>
            </a:fld>
            <a:endParaRPr lang="en-US"/>
          </a:p>
        </p:txBody>
      </p:sp>
    </p:spTree>
    <p:extLst>
      <p:ext uri="{BB962C8B-B14F-4D97-AF65-F5344CB8AC3E}">
        <p14:creationId xmlns:p14="http://schemas.microsoft.com/office/powerpoint/2010/main" val="3623892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34</a:t>
            </a:fld>
            <a:endParaRPr lang="en-US"/>
          </a:p>
        </p:txBody>
      </p:sp>
    </p:spTree>
    <p:extLst>
      <p:ext uri="{BB962C8B-B14F-4D97-AF65-F5344CB8AC3E}">
        <p14:creationId xmlns:p14="http://schemas.microsoft.com/office/powerpoint/2010/main" val="13690991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35</a:t>
            </a:fld>
            <a:endParaRPr lang="en-US"/>
          </a:p>
        </p:txBody>
      </p:sp>
    </p:spTree>
    <p:extLst>
      <p:ext uri="{BB962C8B-B14F-4D97-AF65-F5344CB8AC3E}">
        <p14:creationId xmlns:p14="http://schemas.microsoft.com/office/powerpoint/2010/main" val="314296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4</a:t>
            </a:fld>
            <a:endParaRPr lang="en-US"/>
          </a:p>
        </p:txBody>
      </p:sp>
    </p:spTree>
    <p:extLst>
      <p:ext uri="{BB962C8B-B14F-4D97-AF65-F5344CB8AC3E}">
        <p14:creationId xmlns:p14="http://schemas.microsoft.com/office/powerpoint/2010/main" val="3329387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5</a:t>
            </a:fld>
            <a:endParaRPr lang="en-US"/>
          </a:p>
        </p:txBody>
      </p:sp>
    </p:spTree>
    <p:extLst>
      <p:ext uri="{BB962C8B-B14F-4D97-AF65-F5344CB8AC3E}">
        <p14:creationId xmlns:p14="http://schemas.microsoft.com/office/powerpoint/2010/main" val="292059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6</a:t>
            </a:fld>
            <a:endParaRPr lang="en-US"/>
          </a:p>
        </p:txBody>
      </p:sp>
    </p:spTree>
    <p:extLst>
      <p:ext uri="{BB962C8B-B14F-4D97-AF65-F5344CB8AC3E}">
        <p14:creationId xmlns:p14="http://schemas.microsoft.com/office/powerpoint/2010/main" val="2553758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B5EFA8-808A-428A-B6A0-ACADA644C10E}" type="slidenum">
              <a:rPr lang="en-US" smtClean="0"/>
              <a:t>7</a:t>
            </a:fld>
            <a:endParaRPr lang="en-US"/>
          </a:p>
        </p:txBody>
      </p:sp>
    </p:spTree>
    <p:extLst>
      <p:ext uri="{BB962C8B-B14F-4D97-AF65-F5344CB8AC3E}">
        <p14:creationId xmlns:p14="http://schemas.microsoft.com/office/powerpoint/2010/main" val="4266786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8</a:t>
            </a:fld>
            <a:endParaRPr lang="en-US"/>
          </a:p>
        </p:txBody>
      </p:sp>
    </p:spTree>
    <p:extLst>
      <p:ext uri="{BB962C8B-B14F-4D97-AF65-F5344CB8AC3E}">
        <p14:creationId xmlns:p14="http://schemas.microsoft.com/office/powerpoint/2010/main" val="371193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B5EFA8-808A-428A-B6A0-ACADA644C10E}" type="slidenum">
              <a:rPr lang="en-US" smtClean="0"/>
              <a:t>9</a:t>
            </a:fld>
            <a:endParaRPr lang="en-US"/>
          </a:p>
        </p:txBody>
      </p:sp>
    </p:spTree>
    <p:extLst>
      <p:ext uri="{BB962C8B-B14F-4D97-AF65-F5344CB8AC3E}">
        <p14:creationId xmlns:p14="http://schemas.microsoft.com/office/powerpoint/2010/main" val="42826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11/10/2020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11/10/2020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11/10/2020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11/10/2020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cf.hhs.gov/cb"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hyperlink" Target="https://datacenter.kidscount.org/data/tables/6242-children-0-to-17-in-foster-care#detailed/1/any/false/37,871,870,573,869,36,868,867,133,38/any/12985,2045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tif"/></Relationships>
</file>

<file path=ppt/slides/_rels/slide20.xml.rels><?xml version="1.0" encoding="UTF-8" standalone="yes"?>
<Relationships xmlns="http://schemas.openxmlformats.org/package/2006/relationships"><Relationship Id="rId3" Type="http://schemas.openxmlformats.org/officeDocument/2006/relationships/hyperlink" Target="https://www.acf.hhs.gov/c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hyperlink" Target="https://datacenter.kidscount.org/data/tables/6242-children-0-to-17-in-foster-care#detailed/1/any/false/37,871,870,573,869,36,868,867,133,38/any/12985,20455"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hildwelfare.gov/topics/systemwide/laws-policies/statutes/extensionf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27.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191" y="1122363"/>
            <a:ext cx="10717618" cy="2387600"/>
          </a:xfrm>
        </p:spPr>
        <p:txBody>
          <a:bodyPr>
            <a:normAutofit/>
          </a:bodyPr>
          <a:lstStyle/>
          <a:p>
            <a:pPr fontAlgn="base"/>
            <a:r>
              <a:rPr lang="en-US" dirty="0"/>
              <a:t>Looking Beyond Our Borders: </a:t>
            </a:r>
            <a:br>
              <a:rPr lang="en-US" dirty="0"/>
            </a:br>
            <a:r>
              <a:rPr lang="en-US" dirty="0"/>
              <a:t>What Therapeutic Residential Care in Other Countries can Teach Us</a:t>
            </a:r>
          </a:p>
        </p:txBody>
      </p:sp>
      <p:sp>
        <p:nvSpPr>
          <p:cNvPr id="3" name="Subtitle 2"/>
          <p:cNvSpPr>
            <a:spLocks noGrp="1"/>
          </p:cNvSpPr>
          <p:nvPr>
            <p:ph type="subTitle" idx="1"/>
          </p:nvPr>
        </p:nvSpPr>
        <p:spPr>
          <a:xfrm>
            <a:off x="808383" y="4352543"/>
            <a:ext cx="10646426" cy="1731333"/>
          </a:xfrm>
        </p:spPr>
        <p:txBody>
          <a:bodyPr>
            <a:normAutofit fontScale="92500" lnSpcReduction="10000"/>
          </a:bodyPr>
          <a:lstStyle/>
          <a:p>
            <a:r>
              <a:rPr lang="de-DE" sz="3600" dirty="0"/>
              <a:t>ACRC International Therapeutic Residential Care  Summit</a:t>
            </a:r>
          </a:p>
          <a:p>
            <a:r>
              <a:rPr lang="de-DE" sz="3600" b="1" dirty="0"/>
              <a:t>KEYNOTE</a:t>
            </a:r>
          </a:p>
          <a:p>
            <a:r>
              <a:rPr lang="de-DE" sz="3600" dirty="0"/>
              <a:t>5 November 2020</a:t>
            </a:r>
            <a:endParaRPr lang="en-US" sz="3600" dirty="0"/>
          </a:p>
        </p:txBody>
      </p:sp>
    </p:spTree>
    <p:extLst>
      <p:ext uri="{BB962C8B-B14F-4D97-AF65-F5344CB8AC3E}">
        <p14:creationId xmlns:p14="http://schemas.microsoft.com/office/powerpoint/2010/main" val="301113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216964"/>
            <a:ext cx="10850880" cy="1288092"/>
          </a:xfrm>
        </p:spPr>
        <p:txBody>
          <a:bodyPr>
            <a:normAutofit fontScale="90000"/>
          </a:bodyPr>
          <a:lstStyle/>
          <a:p>
            <a:pPr algn="ctr"/>
            <a:br>
              <a:rPr lang="de-DE" sz="3100" dirty="0"/>
            </a:br>
            <a:r>
              <a:rPr lang="de-DE" sz="3100" dirty="0"/>
              <a:t>YET...</a:t>
            </a:r>
            <a:br>
              <a:rPr lang="de-DE" sz="3100" dirty="0"/>
            </a:br>
            <a:r>
              <a:rPr lang="de-DE" sz="3100" dirty="0"/>
              <a:t>CONSIDERABLE Cross-Country Differences in the </a:t>
            </a:r>
            <a:br>
              <a:rPr lang="de-DE" sz="3100" dirty="0"/>
            </a:br>
            <a:r>
              <a:rPr lang="de-DE" sz="3100" dirty="0"/>
              <a:t>Utilization of Residential / Group Care </a:t>
            </a:r>
            <a:br>
              <a:rPr lang="de-DE" sz="4000" dirty="0"/>
            </a:br>
            <a:endParaRPr lang="en-US" sz="3100" dirty="0"/>
          </a:p>
        </p:txBody>
      </p:sp>
      <p:sp>
        <p:nvSpPr>
          <p:cNvPr id="13" name="Abgerundetes Rechteck 12"/>
          <p:cNvSpPr/>
          <p:nvPr/>
        </p:nvSpPr>
        <p:spPr>
          <a:xfrm>
            <a:off x="10141577" y="4231878"/>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Japan</a:t>
            </a:r>
          </a:p>
          <a:p>
            <a:pPr algn="ctr"/>
            <a:r>
              <a:rPr lang="de-DE" b="1" dirty="0"/>
              <a:t>92%</a:t>
            </a:r>
          </a:p>
        </p:txBody>
      </p:sp>
      <p:sp>
        <p:nvSpPr>
          <p:cNvPr id="14" name="Abgerundetes Rechteck 13"/>
          <p:cNvSpPr/>
          <p:nvPr/>
        </p:nvSpPr>
        <p:spPr>
          <a:xfrm>
            <a:off x="330245" y="4073197"/>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err="1"/>
              <a:t>Australia</a:t>
            </a:r>
            <a:r>
              <a:rPr lang="de-DE" b="1" dirty="0"/>
              <a:t> 5%</a:t>
            </a:r>
          </a:p>
        </p:txBody>
      </p:sp>
      <p:sp>
        <p:nvSpPr>
          <p:cNvPr id="16" name="Abgerundetes Rechteck 15"/>
          <p:cNvSpPr/>
          <p:nvPr/>
        </p:nvSpPr>
        <p:spPr>
          <a:xfrm>
            <a:off x="670560" y="4795069"/>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England</a:t>
            </a:r>
          </a:p>
          <a:p>
            <a:pPr algn="ctr"/>
            <a:r>
              <a:rPr lang="de-DE" b="1" dirty="0"/>
              <a:t>9%</a:t>
            </a:r>
          </a:p>
        </p:txBody>
      </p:sp>
      <p:sp>
        <p:nvSpPr>
          <p:cNvPr id="15" name="Abgerundetes Rechteck 14"/>
          <p:cNvSpPr/>
          <p:nvPr/>
        </p:nvSpPr>
        <p:spPr>
          <a:xfrm>
            <a:off x="807689" y="2478289"/>
            <a:ext cx="1406769" cy="914400"/>
          </a:xfrm>
          <a:prstGeom prst="roundRect">
            <a:avLst/>
          </a:prstGeom>
          <a:solidFill>
            <a:srgbClr val="CC6600"/>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USA</a:t>
            </a:r>
          </a:p>
          <a:p>
            <a:pPr algn="ctr"/>
            <a:r>
              <a:rPr lang="de-DE" b="1" dirty="0"/>
              <a:t>10%</a:t>
            </a:r>
          </a:p>
        </p:txBody>
      </p:sp>
      <p:sp>
        <p:nvSpPr>
          <p:cNvPr id="17" name="Abgerundetes Rechteck 16"/>
          <p:cNvSpPr/>
          <p:nvPr/>
        </p:nvSpPr>
        <p:spPr>
          <a:xfrm>
            <a:off x="3980730" y="2284214"/>
            <a:ext cx="1406769" cy="914400"/>
          </a:xfrm>
          <a:prstGeom prst="roundRect">
            <a:avLst/>
          </a:prstGeom>
          <a:solidFill>
            <a:srgbClr val="3984B7"/>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Fin</a:t>
            </a:r>
          </a:p>
          <a:p>
            <a:pPr algn="ctr"/>
            <a:r>
              <a:rPr lang="de-DE" b="1" dirty="0"/>
              <a:t>land</a:t>
            </a:r>
          </a:p>
          <a:p>
            <a:pPr algn="ctr"/>
            <a:r>
              <a:rPr lang="de-DE" b="1" dirty="0"/>
              <a:t>38%</a:t>
            </a:r>
          </a:p>
        </p:txBody>
      </p:sp>
      <p:sp>
        <p:nvSpPr>
          <p:cNvPr id="18" name="Abgerundetes Rechteck 17"/>
          <p:cNvSpPr/>
          <p:nvPr/>
        </p:nvSpPr>
        <p:spPr>
          <a:xfrm>
            <a:off x="8889355" y="4795069"/>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Israel </a:t>
            </a:r>
          </a:p>
          <a:p>
            <a:pPr algn="ctr"/>
            <a:r>
              <a:rPr lang="de-DE" b="1" dirty="0"/>
              <a:t>80%</a:t>
            </a:r>
          </a:p>
        </p:txBody>
      </p:sp>
      <p:sp>
        <p:nvSpPr>
          <p:cNvPr id="19" name="Abgerundetes Rechteck 18"/>
          <p:cNvSpPr/>
          <p:nvPr/>
        </p:nvSpPr>
        <p:spPr>
          <a:xfrm>
            <a:off x="2833952" y="4815883"/>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err="1"/>
              <a:t>Sweden</a:t>
            </a:r>
            <a:endParaRPr lang="de-DE" b="1" dirty="0"/>
          </a:p>
          <a:p>
            <a:pPr algn="ctr"/>
            <a:r>
              <a:rPr lang="de-DE" b="1" dirty="0"/>
              <a:t>27%</a:t>
            </a:r>
          </a:p>
        </p:txBody>
      </p:sp>
      <p:sp>
        <p:nvSpPr>
          <p:cNvPr id="20" name="Abgerundetes Rechteck 19"/>
          <p:cNvSpPr/>
          <p:nvPr/>
        </p:nvSpPr>
        <p:spPr>
          <a:xfrm>
            <a:off x="10750261" y="2457889"/>
            <a:ext cx="1406769" cy="914400"/>
          </a:xfrm>
          <a:prstGeom prst="roundRect">
            <a:avLst/>
          </a:prstGeom>
          <a:solidFill>
            <a:schemeClr val="accent2">
              <a:lumMod val="50000"/>
            </a:schemeClr>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Portugal</a:t>
            </a:r>
          </a:p>
          <a:p>
            <a:pPr algn="ctr"/>
            <a:r>
              <a:rPr lang="de-DE" b="1" dirty="0"/>
              <a:t>97%</a:t>
            </a:r>
          </a:p>
        </p:txBody>
      </p:sp>
      <p:graphicFrame>
        <p:nvGraphicFramePr>
          <p:cNvPr id="9" name="Tabelle 8"/>
          <p:cNvGraphicFramePr>
            <a:graphicFrameLocks noGrp="1"/>
          </p:cNvGraphicFramePr>
          <p:nvPr>
            <p:extLst>
              <p:ext uri="{D42A27DB-BD31-4B8C-83A1-F6EECF244321}">
                <p14:modId xmlns:p14="http://schemas.microsoft.com/office/powerpoint/2010/main" val="3370560005"/>
              </p:ext>
            </p:extLst>
          </p:nvPr>
        </p:nvGraphicFramePr>
        <p:xfrm>
          <a:off x="397329" y="3547523"/>
          <a:ext cx="11387110" cy="370840"/>
        </p:xfrm>
        <a:graphic>
          <a:graphicData uri="http://schemas.openxmlformats.org/drawingml/2006/table">
            <a:tbl>
              <a:tblPr firstRow="1" bandRow="1">
                <a:tableStyleId>{5C22544A-7EE6-4342-B048-85BDC9FD1C3A}</a:tableStyleId>
              </a:tblPr>
              <a:tblGrid>
                <a:gridCol w="1138711">
                  <a:extLst>
                    <a:ext uri="{9D8B030D-6E8A-4147-A177-3AD203B41FA5}">
                      <a16:colId xmlns:a16="http://schemas.microsoft.com/office/drawing/2014/main" val="2633773083"/>
                    </a:ext>
                  </a:extLst>
                </a:gridCol>
                <a:gridCol w="1138711">
                  <a:extLst>
                    <a:ext uri="{9D8B030D-6E8A-4147-A177-3AD203B41FA5}">
                      <a16:colId xmlns:a16="http://schemas.microsoft.com/office/drawing/2014/main" val="2712552180"/>
                    </a:ext>
                  </a:extLst>
                </a:gridCol>
                <a:gridCol w="1138711">
                  <a:extLst>
                    <a:ext uri="{9D8B030D-6E8A-4147-A177-3AD203B41FA5}">
                      <a16:colId xmlns:a16="http://schemas.microsoft.com/office/drawing/2014/main" val="2055586368"/>
                    </a:ext>
                  </a:extLst>
                </a:gridCol>
                <a:gridCol w="1138711">
                  <a:extLst>
                    <a:ext uri="{9D8B030D-6E8A-4147-A177-3AD203B41FA5}">
                      <a16:colId xmlns:a16="http://schemas.microsoft.com/office/drawing/2014/main" val="178690973"/>
                    </a:ext>
                  </a:extLst>
                </a:gridCol>
                <a:gridCol w="1138711">
                  <a:extLst>
                    <a:ext uri="{9D8B030D-6E8A-4147-A177-3AD203B41FA5}">
                      <a16:colId xmlns:a16="http://schemas.microsoft.com/office/drawing/2014/main" val="2694887648"/>
                    </a:ext>
                  </a:extLst>
                </a:gridCol>
                <a:gridCol w="1138711">
                  <a:extLst>
                    <a:ext uri="{9D8B030D-6E8A-4147-A177-3AD203B41FA5}">
                      <a16:colId xmlns:a16="http://schemas.microsoft.com/office/drawing/2014/main" val="2934326348"/>
                    </a:ext>
                  </a:extLst>
                </a:gridCol>
                <a:gridCol w="1138711">
                  <a:extLst>
                    <a:ext uri="{9D8B030D-6E8A-4147-A177-3AD203B41FA5}">
                      <a16:colId xmlns:a16="http://schemas.microsoft.com/office/drawing/2014/main" val="29851265"/>
                    </a:ext>
                  </a:extLst>
                </a:gridCol>
                <a:gridCol w="1138711">
                  <a:extLst>
                    <a:ext uri="{9D8B030D-6E8A-4147-A177-3AD203B41FA5}">
                      <a16:colId xmlns:a16="http://schemas.microsoft.com/office/drawing/2014/main" val="3194357207"/>
                    </a:ext>
                  </a:extLst>
                </a:gridCol>
                <a:gridCol w="1138711">
                  <a:extLst>
                    <a:ext uri="{9D8B030D-6E8A-4147-A177-3AD203B41FA5}">
                      <a16:colId xmlns:a16="http://schemas.microsoft.com/office/drawing/2014/main" val="3274687647"/>
                    </a:ext>
                  </a:extLst>
                </a:gridCol>
                <a:gridCol w="1138711">
                  <a:extLst>
                    <a:ext uri="{9D8B030D-6E8A-4147-A177-3AD203B41FA5}">
                      <a16:colId xmlns:a16="http://schemas.microsoft.com/office/drawing/2014/main" val="819153932"/>
                    </a:ext>
                  </a:extLst>
                </a:gridCol>
              </a:tblGrid>
              <a:tr h="370840">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tc>
                  <a:txBody>
                    <a:bodyPr/>
                    <a:lstStyle/>
                    <a:p>
                      <a:endParaRPr lang="de-DE" dirty="0"/>
                    </a:p>
                  </a:txBody>
                  <a:tcPr>
                    <a:solidFill>
                      <a:schemeClr val="accent2"/>
                    </a:solidFill>
                  </a:tcPr>
                </a:tc>
                <a:extLst>
                  <a:ext uri="{0D108BD9-81ED-4DB2-BD59-A6C34878D82A}">
                    <a16:rowId xmlns:a16="http://schemas.microsoft.com/office/drawing/2014/main" val="1554896440"/>
                  </a:ext>
                </a:extLst>
              </a:tr>
            </a:tbl>
          </a:graphicData>
        </a:graphic>
      </p:graphicFrame>
      <p:sp>
        <p:nvSpPr>
          <p:cNvPr id="3" name="Textfeld 2"/>
          <p:cNvSpPr txBox="1"/>
          <p:nvPr/>
        </p:nvSpPr>
        <p:spPr>
          <a:xfrm>
            <a:off x="434281" y="6428102"/>
            <a:ext cx="11350158" cy="307777"/>
          </a:xfrm>
          <a:prstGeom prst="rect">
            <a:avLst/>
          </a:prstGeom>
          <a:noFill/>
        </p:spPr>
        <p:txBody>
          <a:bodyPr wrap="none" rtlCol="0">
            <a:spAutoFit/>
          </a:bodyPr>
          <a:lstStyle/>
          <a:p>
            <a:r>
              <a:rPr lang="de-DE" sz="1400" dirty="0" err="1"/>
              <a:t>Ainsworth</a:t>
            </a:r>
            <a:r>
              <a:rPr lang="de-DE" sz="1400" dirty="0"/>
              <a:t>, F. &amp; </a:t>
            </a:r>
            <a:r>
              <a:rPr lang="de-DE" sz="1400" dirty="0" err="1"/>
              <a:t>Thoburn</a:t>
            </a:r>
            <a:r>
              <a:rPr lang="de-DE" sz="1400" dirty="0"/>
              <a:t>, J. (2014). An exploration of the differential usage of residential childcare across national boundaries</a:t>
            </a:r>
            <a:r>
              <a:rPr lang="de-DE" sz="1400" i="1" dirty="0"/>
              <a:t>. Int J Soc Welfare 23</a:t>
            </a:r>
            <a:r>
              <a:rPr lang="de-DE" sz="1400" dirty="0"/>
              <a:t>, 16-24.</a:t>
            </a:r>
          </a:p>
        </p:txBody>
      </p:sp>
      <p:sp>
        <p:nvSpPr>
          <p:cNvPr id="21" name="Abgerundetes Rechteck 20"/>
          <p:cNvSpPr/>
          <p:nvPr/>
        </p:nvSpPr>
        <p:spPr>
          <a:xfrm>
            <a:off x="5387499" y="2459850"/>
            <a:ext cx="1406769" cy="914400"/>
          </a:xfrm>
          <a:prstGeom prst="roundRect">
            <a:avLst/>
          </a:prstGeom>
          <a:solidFill>
            <a:srgbClr val="3984B7"/>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err="1"/>
              <a:t>Italy</a:t>
            </a:r>
            <a:endParaRPr lang="de-DE" b="1" dirty="0"/>
          </a:p>
          <a:p>
            <a:pPr algn="ctr"/>
            <a:r>
              <a:rPr lang="de-DE" b="1" dirty="0"/>
              <a:t>50%</a:t>
            </a:r>
          </a:p>
        </p:txBody>
      </p:sp>
      <p:sp>
        <p:nvSpPr>
          <p:cNvPr id="10" name="TextBox 9"/>
          <p:cNvSpPr txBox="1"/>
          <p:nvPr/>
        </p:nvSpPr>
        <p:spPr>
          <a:xfrm>
            <a:off x="5774932" y="3532888"/>
            <a:ext cx="631904" cy="400110"/>
          </a:xfrm>
          <a:prstGeom prst="rect">
            <a:avLst/>
          </a:prstGeom>
          <a:noFill/>
        </p:spPr>
        <p:txBody>
          <a:bodyPr wrap="none" rtlCol="0">
            <a:spAutoFit/>
          </a:bodyPr>
          <a:lstStyle/>
          <a:p>
            <a:pPr algn="ctr"/>
            <a:r>
              <a:rPr lang="en-US" sz="2000" b="1" dirty="0"/>
              <a:t>50%</a:t>
            </a:r>
          </a:p>
        </p:txBody>
      </p:sp>
      <p:sp>
        <p:nvSpPr>
          <p:cNvPr id="22" name="Abgerundetes Rechteck 21"/>
          <p:cNvSpPr/>
          <p:nvPr/>
        </p:nvSpPr>
        <p:spPr>
          <a:xfrm>
            <a:off x="2162739" y="4073197"/>
            <a:ext cx="1406769" cy="914400"/>
          </a:xfrm>
          <a:prstGeom prst="roundRect">
            <a:avLst/>
          </a:prstGeom>
          <a:solidFill>
            <a:srgbClr val="3984B7"/>
          </a:solidFill>
          <a:ln>
            <a:solidFill>
              <a:srgbClr val="00B0F0"/>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err="1"/>
              <a:t>Lithuania</a:t>
            </a:r>
            <a:endParaRPr lang="de-DE" b="1" dirty="0"/>
          </a:p>
          <a:p>
            <a:pPr algn="ctr"/>
            <a:r>
              <a:rPr lang="de-DE" b="1" dirty="0"/>
              <a:t>23%</a:t>
            </a:r>
          </a:p>
        </p:txBody>
      </p:sp>
      <p:sp>
        <p:nvSpPr>
          <p:cNvPr id="11" name="TextBox 10"/>
          <p:cNvSpPr txBox="1"/>
          <p:nvPr/>
        </p:nvSpPr>
        <p:spPr>
          <a:xfrm>
            <a:off x="183250" y="3547523"/>
            <a:ext cx="502062" cy="400110"/>
          </a:xfrm>
          <a:prstGeom prst="rect">
            <a:avLst/>
          </a:prstGeom>
          <a:noFill/>
        </p:spPr>
        <p:txBody>
          <a:bodyPr wrap="none" rtlCol="0">
            <a:spAutoFit/>
          </a:bodyPr>
          <a:lstStyle/>
          <a:p>
            <a:pPr algn="ctr"/>
            <a:r>
              <a:rPr lang="en-US" sz="2000" b="1" dirty="0"/>
              <a:t>0%</a:t>
            </a:r>
          </a:p>
        </p:txBody>
      </p:sp>
      <p:sp>
        <p:nvSpPr>
          <p:cNvPr id="12" name="TextBox 11"/>
          <p:cNvSpPr txBox="1"/>
          <p:nvPr/>
        </p:nvSpPr>
        <p:spPr>
          <a:xfrm>
            <a:off x="11453646" y="3532888"/>
            <a:ext cx="761748" cy="400110"/>
          </a:xfrm>
          <a:prstGeom prst="rect">
            <a:avLst/>
          </a:prstGeom>
          <a:noFill/>
        </p:spPr>
        <p:txBody>
          <a:bodyPr wrap="none" rtlCol="0">
            <a:spAutoFit/>
          </a:bodyPr>
          <a:lstStyle/>
          <a:p>
            <a:pPr algn="ctr"/>
            <a:r>
              <a:rPr lang="en-US" sz="2000" b="1" dirty="0"/>
              <a:t>100%</a:t>
            </a:r>
          </a:p>
        </p:txBody>
      </p:sp>
      <p:sp>
        <p:nvSpPr>
          <p:cNvPr id="23" name="Abgerundetes Rechteck 22"/>
          <p:cNvSpPr/>
          <p:nvPr/>
        </p:nvSpPr>
        <p:spPr>
          <a:xfrm>
            <a:off x="5615555" y="4815883"/>
            <a:ext cx="1406769" cy="914400"/>
          </a:xfrm>
          <a:prstGeom prst="roundRect">
            <a:avLst/>
          </a:prstGeom>
          <a:solidFill>
            <a:srgbClr val="3984B7"/>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t>Spain</a:t>
            </a:r>
          </a:p>
          <a:p>
            <a:pPr algn="ctr"/>
            <a:r>
              <a:rPr lang="de-DE" b="1" dirty="0"/>
              <a:t>52%</a:t>
            </a:r>
          </a:p>
        </p:txBody>
      </p:sp>
      <p:sp>
        <p:nvSpPr>
          <p:cNvPr id="7" name="Abgerundetes Rechteck 6"/>
          <p:cNvSpPr/>
          <p:nvPr/>
        </p:nvSpPr>
        <p:spPr>
          <a:xfrm>
            <a:off x="5986406" y="4072069"/>
            <a:ext cx="1406769" cy="914400"/>
          </a:xfrm>
          <a:prstGeom prst="roundRect">
            <a:avLst/>
          </a:prstGeom>
          <a:solidFill>
            <a:srgbClr val="3984B7"/>
          </a:soli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de-DE" b="1" dirty="0">
                <a:solidFill>
                  <a:schemeClr val="bg1"/>
                </a:solidFill>
              </a:rPr>
              <a:t>Germany</a:t>
            </a:r>
          </a:p>
          <a:p>
            <a:pPr algn="ctr"/>
            <a:r>
              <a:rPr lang="de-DE" b="1" dirty="0">
                <a:solidFill>
                  <a:schemeClr val="bg1"/>
                </a:solidFill>
              </a:rPr>
              <a:t>55%</a:t>
            </a:r>
          </a:p>
        </p:txBody>
      </p:sp>
    </p:spTree>
    <p:extLst>
      <p:ext uri="{BB962C8B-B14F-4D97-AF65-F5344CB8AC3E}">
        <p14:creationId xmlns:p14="http://schemas.microsoft.com/office/powerpoint/2010/main" val="29939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15" grpId="0" animBg="1"/>
      <p:bldP spid="17" grpId="0" animBg="1"/>
      <p:bldP spid="18" grpId="0" animBg="1"/>
      <p:bldP spid="19" grpId="0" animBg="1"/>
      <p:bldP spid="20" grpId="0" animBg="1"/>
      <p:bldP spid="21" grpId="0" animBg="1"/>
      <p:bldP spid="22" grpId="0" animBg="1"/>
      <p:bldP spid="2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0965-2DD1-4597-8A6F-6AFEF183BD69}"/>
              </a:ext>
            </a:extLst>
          </p:cNvPr>
          <p:cNvSpPr>
            <a:spLocks noGrp="1"/>
          </p:cNvSpPr>
          <p:nvPr>
            <p:ph type="title"/>
          </p:nvPr>
        </p:nvSpPr>
        <p:spPr>
          <a:xfrm>
            <a:off x="594566" y="387996"/>
            <a:ext cx="11313415" cy="1188720"/>
          </a:xfrm>
        </p:spPr>
        <p:txBody>
          <a:bodyPr>
            <a:normAutofit fontScale="90000"/>
          </a:bodyPr>
          <a:lstStyle/>
          <a:p>
            <a:pPr marL="0" indent="0">
              <a:buNone/>
            </a:pPr>
            <a:br>
              <a:rPr lang="de-DE" dirty="0"/>
            </a:br>
            <a:br>
              <a:rPr lang="de-DE" dirty="0"/>
            </a:br>
            <a:r>
              <a:rPr lang="de-DE" sz="3100" dirty="0"/>
              <a:t>ERASMUS PROJECT</a:t>
            </a:r>
            <a:br>
              <a:rPr lang="de-DE" sz="3100" dirty="0"/>
            </a:br>
            <a:r>
              <a:rPr lang="en-US" dirty="0"/>
              <a:t>“</a:t>
            </a:r>
            <a:r>
              <a:rPr lang="en-US" sz="2800" b="1" dirty="0"/>
              <a:t>Empowering Residential Child Care through Interprofessional Training” (2018-2021)</a:t>
            </a:r>
            <a:br>
              <a:rPr lang="en-US" sz="2800" b="1" dirty="0"/>
            </a:br>
            <a:br>
              <a:rPr lang="en-US" dirty="0"/>
            </a:br>
            <a:r>
              <a:rPr lang="de-DE" dirty="0"/>
              <a:t> </a:t>
            </a:r>
            <a:endParaRPr lang="en-US" dirty="0"/>
          </a:p>
        </p:txBody>
      </p:sp>
      <p:sp>
        <p:nvSpPr>
          <p:cNvPr id="3" name="Content Placeholder 2">
            <a:extLst>
              <a:ext uri="{FF2B5EF4-FFF2-40B4-BE49-F238E27FC236}">
                <a16:creationId xmlns:a16="http://schemas.microsoft.com/office/drawing/2014/main" id="{D01AEB18-C12C-4C1B-ABAF-7C8FD9615345}"/>
              </a:ext>
            </a:extLst>
          </p:cNvPr>
          <p:cNvSpPr>
            <a:spLocks noGrp="1"/>
          </p:cNvSpPr>
          <p:nvPr>
            <p:ph idx="1"/>
          </p:nvPr>
        </p:nvSpPr>
        <p:spPr>
          <a:xfrm>
            <a:off x="5157917" y="1752210"/>
            <a:ext cx="7152457" cy="488155"/>
          </a:xfrm>
        </p:spPr>
        <p:txBody>
          <a:bodyPr>
            <a:normAutofit fontScale="70000" lnSpcReduction="20000"/>
          </a:bodyPr>
          <a:lstStyle/>
          <a:p>
            <a:pPr marL="0" indent="0" algn="ctr">
              <a:buNone/>
            </a:pPr>
            <a:r>
              <a:rPr lang="en-US" sz="3100" b="1" dirty="0"/>
              <a:t>Project partners: </a:t>
            </a:r>
            <a:r>
              <a:rPr lang="en-US" sz="3100" dirty="0"/>
              <a:t>Finland, Italy, Lithuania, Spain, Germany </a:t>
            </a:r>
          </a:p>
          <a:p>
            <a:pPr marL="0" indent="0">
              <a:buNone/>
            </a:pPr>
            <a:endParaRPr lang="en-US" dirty="0"/>
          </a:p>
        </p:txBody>
      </p:sp>
      <p:sp>
        <p:nvSpPr>
          <p:cNvPr id="4" name="Rectangle: Rounded Corners 3">
            <a:extLst>
              <a:ext uri="{FF2B5EF4-FFF2-40B4-BE49-F238E27FC236}">
                <a16:creationId xmlns:a16="http://schemas.microsoft.com/office/drawing/2014/main" id="{9F382389-C3AF-4CCB-9D45-B727EF7EBD7A}"/>
              </a:ext>
            </a:extLst>
          </p:cNvPr>
          <p:cNvSpPr/>
          <p:nvPr/>
        </p:nvSpPr>
        <p:spPr>
          <a:xfrm>
            <a:off x="5937162" y="2275309"/>
            <a:ext cx="5593968" cy="4229100"/>
          </a:xfrm>
          <a:prstGeom prst="roundRect">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600"/>
              </a:spcAft>
            </a:pPr>
            <a:r>
              <a:rPr lang="de-DE" sz="2400" b="1" dirty="0"/>
              <a:t>AIMS</a:t>
            </a:r>
          </a:p>
          <a:p>
            <a:pPr marL="342900" indent="-342900">
              <a:spcAft>
                <a:spcPts val="600"/>
              </a:spcAft>
              <a:buAutoNum type="arabicPeriod"/>
            </a:pPr>
            <a:r>
              <a:rPr lang="de-DE" sz="2200" dirty="0"/>
              <a:t>To understand differences in the use and function of RC in the partner countries</a:t>
            </a:r>
          </a:p>
          <a:p>
            <a:pPr marL="342900" indent="-342900">
              <a:spcAft>
                <a:spcPts val="600"/>
              </a:spcAft>
              <a:buAutoNum type="arabicPeriod"/>
            </a:pPr>
            <a:r>
              <a:rPr lang="de-DE" sz="2200" dirty="0"/>
              <a:t>To understand needed competencies,  qualifications and training for RC personnel across countries </a:t>
            </a:r>
          </a:p>
          <a:p>
            <a:pPr marL="342900" indent="-342900">
              <a:spcAft>
                <a:spcPts val="600"/>
              </a:spcAft>
              <a:buAutoNum type="arabicPeriod"/>
            </a:pPr>
            <a:r>
              <a:rPr lang="de-DE" sz="2200" dirty="0"/>
              <a:t>To create an evidence-based teaching module to foster needed competencies</a:t>
            </a:r>
          </a:p>
          <a:p>
            <a:pPr marL="342900" indent="-342900">
              <a:spcAft>
                <a:spcPts val="600"/>
              </a:spcAft>
              <a:buAutoNum type="arabicPeriod"/>
            </a:pPr>
            <a:r>
              <a:rPr lang="de-DE" sz="2200" dirty="0"/>
              <a:t>To disseminate and evaluate the use of teaching module</a:t>
            </a:r>
          </a:p>
          <a:p>
            <a:pPr marL="342900" indent="-342900">
              <a:buAutoNum type="arabicPeriod"/>
            </a:pPr>
            <a:endParaRPr lang="en-US" dirty="0"/>
          </a:p>
        </p:txBody>
      </p:sp>
      <p:sp>
        <p:nvSpPr>
          <p:cNvPr id="7" name="Oval 6">
            <a:extLst>
              <a:ext uri="{FF2B5EF4-FFF2-40B4-BE49-F238E27FC236}">
                <a16:creationId xmlns:a16="http://schemas.microsoft.com/office/drawing/2014/main" id="{2AE67F3D-A63D-4052-9128-5BF093B0F650}"/>
              </a:ext>
            </a:extLst>
          </p:cNvPr>
          <p:cNvSpPr/>
          <p:nvPr/>
        </p:nvSpPr>
        <p:spPr>
          <a:xfrm>
            <a:off x="6207617" y="2833352"/>
            <a:ext cx="5383369" cy="9981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4368474-4622-478F-8F5E-58E6EBFEB879}"/>
              </a:ext>
            </a:extLst>
          </p:cNvPr>
          <p:cNvPicPr>
            <a:picLocks noChangeAspect="1"/>
          </p:cNvPicPr>
          <p:nvPr/>
        </p:nvPicPr>
        <p:blipFill>
          <a:blip r:embed="rId3"/>
          <a:stretch>
            <a:fillRect/>
          </a:stretch>
        </p:blipFill>
        <p:spPr>
          <a:xfrm>
            <a:off x="594567" y="1729358"/>
            <a:ext cx="4582740" cy="5029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6408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30CB-B8B4-4DDC-82E3-E9DE58CAE083}"/>
              </a:ext>
            </a:extLst>
          </p:cNvPr>
          <p:cNvSpPr>
            <a:spLocks noGrp="1"/>
          </p:cNvSpPr>
          <p:nvPr>
            <p:ph type="title"/>
          </p:nvPr>
        </p:nvSpPr>
        <p:spPr>
          <a:xfrm>
            <a:off x="108489" y="143598"/>
            <a:ext cx="11940442" cy="596631"/>
          </a:xfrm>
        </p:spPr>
        <p:txBody>
          <a:bodyPr>
            <a:noAutofit/>
          </a:bodyPr>
          <a:lstStyle/>
          <a:p>
            <a:r>
              <a:rPr lang="en-US" dirty="0"/>
              <a:t>Toward meaningful comparisons</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1391239335"/>
              </p:ext>
            </p:extLst>
          </p:nvPr>
        </p:nvGraphicFramePr>
        <p:xfrm>
          <a:off x="108488" y="867904"/>
          <a:ext cx="11940443" cy="5990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04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61135E2-D573-46F2-B49D-B197B4F9352A}"/>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AC12B65-9D22-41F6-8A82-C871C011BD20}"/>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graphicEl>
                                              <a:dgm id="{934E8B74-855D-4B97-9AC1-6FCD5C28A45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358F75E5-A5B7-42DD-83A9-B6BA006D89B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D12B84FE-4286-4E63-A99F-3C5ED064F22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4C378C9-B3D5-4598-BEBD-83C633EC733D}"/>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ADF9E05D-4E25-4AB6-A281-09F77809162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graphicEl>
                                              <a:dgm id="{8FD3B826-3D5F-44C1-AA8F-C3672FF489E0}"/>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5D21B7AB-2456-4ED7-9F18-A9635452C75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1324137F-00C6-45BB-950B-22FFFA162D5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1E968E35-290F-46CE-9315-BE26850E5CC3}"/>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8A67F5D1-E6DA-4369-AE8A-93ACD76A65F4}"/>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5E57928A-4901-412F-920F-970F31049877}"/>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dgm id="{C22EB791-F7EE-4CA8-A6D9-758AAD315ACC}"/>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A1A58C4B-2851-48B7-8C97-6E1133CA08B8}"/>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graphicEl>
                                              <a:dgm id="{49E8D864-A911-4BDE-A33A-D212F44249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AtOnc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38054-87E9-4219-AD62-CA8866A9FD2A}"/>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Data collection process</a:t>
            </a:r>
          </a:p>
        </p:txBody>
      </p:sp>
      <p:graphicFrame>
        <p:nvGraphicFramePr>
          <p:cNvPr id="5" name="Content Placeholder 2">
            <a:extLst>
              <a:ext uri="{FF2B5EF4-FFF2-40B4-BE49-F238E27FC236}">
                <a16:creationId xmlns:a16="http://schemas.microsoft.com/office/drawing/2014/main" id="{545AC729-48AF-4856-91E6-EF4B92D5AF65}"/>
              </a:ext>
            </a:extLst>
          </p:cNvPr>
          <p:cNvGraphicFramePr>
            <a:graphicFrameLocks noGrp="1"/>
          </p:cNvGraphicFramePr>
          <p:nvPr>
            <p:ph idx="1"/>
            <p:extLst>
              <p:ext uri="{D42A27DB-BD31-4B8C-83A1-F6EECF244321}">
                <p14:modId xmlns:p14="http://schemas.microsoft.com/office/powerpoint/2010/main" val="695632034"/>
              </p:ext>
            </p:extLst>
          </p:nvPr>
        </p:nvGraphicFramePr>
        <p:xfrm>
          <a:off x="4873841" y="452761"/>
          <a:ext cx="7244178" cy="6081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18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3C4820AE-169F-471B-8A87-1B509837F8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CAF22C40-F6DC-4359-8DC8-5FA19652503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22D6E262-5AF8-459B-B117-85348ADE4FE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874696E-51D0-4A60-A8D9-E9DE19384B7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FDBF96F4-A360-4938-9ECA-8C7FB7113B1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90A5-5D34-4CB8-999B-99E7DCE9DDB3}"/>
              </a:ext>
            </a:extLst>
          </p:cNvPr>
          <p:cNvSpPr>
            <a:spLocks noGrp="1"/>
          </p:cNvSpPr>
          <p:nvPr>
            <p:ph type="title"/>
          </p:nvPr>
        </p:nvSpPr>
        <p:spPr>
          <a:xfrm>
            <a:off x="409816" y="123108"/>
            <a:ext cx="11372368" cy="894844"/>
          </a:xfrm>
        </p:spPr>
        <p:txBody>
          <a:bodyPr>
            <a:normAutofit/>
          </a:bodyPr>
          <a:lstStyle/>
          <a:p>
            <a:r>
              <a:rPr lang="en-US" sz="3200" dirty="0"/>
              <a:t>MACRO CONTEXT</a:t>
            </a:r>
          </a:p>
        </p:txBody>
      </p:sp>
      <p:graphicFrame>
        <p:nvGraphicFramePr>
          <p:cNvPr id="4" name="Content Placeholder 3">
            <a:extLst>
              <a:ext uri="{FF2B5EF4-FFF2-40B4-BE49-F238E27FC236}">
                <a16:creationId xmlns:a16="http://schemas.microsoft.com/office/drawing/2014/main" id="{7A2E9558-5F9B-4CEB-9DD9-B1D606A9697C}"/>
              </a:ext>
            </a:extLst>
          </p:cNvPr>
          <p:cNvGraphicFramePr>
            <a:graphicFrameLocks noGrp="1"/>
          </p:cNvGraphicFramePr>
          <p:nvPr>
            <p:ph idx="1"/>
            <p:extLst>
              <p:ext uri="{D42A27DB-BD31-4B8C-83A1-F6EECF244321}">
                <p14:modId xmlns:p14="http://schemas.microsoft.com/office/powerpoint/2010/main" val="517760100"/>
              </p:ext>
            </p:extLst>
          </p:nvPr>
        </p:nvGraphicFramePr>
        <p:xfrm>
          <a:off x="0" y="1160107"/>
          <a:ext cx="12335068" cy="56978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1456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6BD5-CEE3-4A33-97B2-E707CF02AC45}"/>
              </a:ext>
            </a:extLst>
          </p:cNvPr>
          <p:cNvSpPr>
            <a:spLocks noGrp="1"/>
          </p:cNvSpPr>
          <p:nvPr>
            <p:ph type="title"/>
          </p:nvPr>
        </p:nvSpPr>
        <p:spPr>
          <a:xfrm>
            <a:off x="1" y="32194"/>
            <a:ext cx="12191998" cy="502356"/>
          </a:xfrm>
        </p:spPr>
        <p:txBody>
          <a:bodyPr>
            <a:normAutofit fontScale="90000"/>
          </a:bodyPr>
          <a:lstStyle/>
          <a:p>
            <a:r>
              <a:rPr lang="de-DE" sz="2400" dirty="0"/>
              <a:t>Residential Care System and Features</a:t>
            </a:r>
            <a:endParaRPr lang="en-US" sz="2400" dirty="0"/>
          </a:p>
        </p:txBody>
      </p:sp>
      <p:graphicFrame>
        <p:nvGraphicFramePr>
          <p:cNvPr id="4" name="Table 4">
            <a:extLst>
              <a:ext uri="{FF2B5EF4-FFF2-40B4-BE49-F238E27FC236}">
                <a16:creationId xmlns:a16="http://schemas.microsoft.com/office/drawing/2014/main" id="{381FB667-3D82-4123-BC94-404C328C20DF}"/>
              </a:ext>
            </a:extLst>
          </p:cNvPr>
          <p:cNvGraphicFramePr>
            <a:graphicFrameLocks noGrp="1"/>
          </p:cNvGraphicFramePr>
          <p:nvPr>
            <p:ph idx="1"/>
            <p:extLst>
              <p:ext uri="{D42A27DB-BD31-4B8C-83A1-F6EECF244321}">
                <p14:modId xmlns:p14="http://schemas.microsoft.com/office/powerpoint/2010/main" val="3417294185"/>
              </p:ext>
            </p:extLst>
          </p:nvPr>
        </p:nvGraphicFramePr>
        <p:xfrm>
          <a:off x="1" y="580446"/>
          <a:ext cx="12161520" cy="6252239"/>
        </p:xfrm>
        <a:graphic>
          <a:graphicData uri="http://schemas.openxmlformats.org/drawingml/2006/table">
            <a:tbl>
              <a:tblPr firstRow="1" bandRow="1">
                <a:tableStyleId>{21E4AEA4-8DFA-4A89-87EB-49C32662AFE0}</a:tableStyleId>
              </a:tblPr>
              <a:tblGrid>
                <a:gridCol w="2103120">
                  <a:extLst>
                    <a:ext uri="{9D8B030D-6E8A-4147-A177-3AD203B41FA5}">
                      <a16:colId xmlns:a16="http://schemas.microsoft.com/office/drawing/2014/main" val="1082829010"/>
                    </a:ext>
                  </a:extLst>
                </a:gridCol>
                <a:gridCol w="2011680">
                  <a:extLst>
                    <a:ext uri="{9D8B030D-6E8A-4147-A177-3AD203B41FA5}">
                      <a16:colId xmlns:a16="http://schemas.microsoft.com/office/drawing/2014/main" val="2745431261"/>
                    </a:ext>
                  </a:extLst>
                </a:gridCol>
                <a:gridCol w="2011680">
                  <a:extLst>
                    <a:ext uri="{9D8B030D-6E8A-4147-A177-3AD203B41FA5}">
                      <a16:colId xmlns:a16="http://schemas.microsoft.com/office/drawing/2014/main" val="690942618"/>
                    </a:ext>
                  </a:extLst>
                </a:gridCol>
                <a:gridCol w="2011680">
                  <a:extLst>
                    <a:ext uri="{9D8B030D-6E8A-4147-A177-3AD203B41FA5}">
                      <a16:colId xmlns:a16="http://schemas.microsoft.com/office/drawing/2014/main" val="3352584939"/>
                    </a:ext>
                  </a:extLst>
                </a:gridCol>
                <a:gridCol w="2011680">
                  <a:extLst>
                    <a:ext uri="{9D8B030D-6E8A-4147-A177-3AD203B41FA5}">
                      <a16:colId xmlns:a16="http://schemas.microsoft.com/office/drawing/2014/main" val="679899648"/>
                    </a:ext>
                  </a:extLst>
                </a:gridCol>
                <a:gridCol w="2011680">
                  <a:extLst>
                    <a:ext uri="{9D8B030D-6E8A-4147-A177-3AD203B41FA5}">
                      <a16:colId xmlns:a16="http://schemas.microsoft.com/office/drawing/2014/main" val="2926739984"/>
                    </a:ext>
                  </a:extLst>
                </a:gridCol>
              </a:tblGrid>
              <a:tr h="424887">
                <a:tc>
                  <a:txBody>
                    <a:bodyPr/>
                    <a:lstStyle/>
                    <a:p>
                      <a:endParaRPr lang="en-US" sz="1800" dirty="0"/>
                    </a:p>
                  </a:txBody>
                  <a:tcPr/>
                </a:tc>
                <a:tc>
                  <a:txBody>
                    <a:bodyPr/>
                    <a:lstStyle/>
                    <a:p>
                      <a:pPr algn="ctr"/>
                      <a:r>
                        <a:rPr lang="en-US" sz="1800" dirty="0"/>
                        <a:t>FINLAND</a:t>
                      </a:r>
                    </a:p>
                  </a:txBody>
                  <a:tcPr/>
                </a:tc>
                <a:tc>
                  <a:txBody>
                    <a:bodyPr/>
                    <a:lstStyle/>
                    <a:p>
                      <a:pPr algn="ctr"/>
                      <a:r>
                        <a:rPr lang="en-US" sz="1800" dirty="0"/>
                        <a:t>GERMANY</a:t>
                      </a:r>
                    </a:p>
                  </a:txBody>
                  <a:tcPr/>
                </a:tc>
                <a:tc>
                  <a:txBody>
                    <a:bodyPr/>
                    <a:lstStyle/>
                    <a:p>
                      <a:pPr algn="ctr"/>
                      <a:r>
                        <a:rPr lang="en-US" sz="1800" dirty="0"/>
                        <a:t>ITALY</a:t>
                      </a:r>
                    </a:p>
                  </a:txBody>
                  <a:tcPr/>
                </a:tc>
                <a:tc>
                  <a:txBody>
                    <a:bodyPr/>
                    <a:lstStyle/>
                    <a:p>
                      <a:pPr algn="ctr"/>
                      <a:r>
                        <a:rPr lang="en-US" sz="1800" dirty="0"/>
                        <a:t>LITHUANIA</a:t>
                      </a:r>
                    </a:p>
                  </a:txBody>
                  <a:tcPr/>
                </a:tc>
                <a:tc>
                  <a:txBody>
                    <a:bodyPr/>
                    <a:lstStyle/>
                    <a:p>
                      <a:pPr algn="ctr"/>
                      <a:r>
                        <a:rPr lang="en-US" sz="1800" dirty="0"/>
                        <a:t>SPAIN</a:t>
                      </a:r>
                    </a:p>
                  </a:txBody>
                  <a:tcPr/>
                </a:tc>
                <a:extLst>
                  <a:ext uri="{0D108BD9-81ED-4DB2-BD59-A6C34878D82A}">
                    <a16:rowId xmlns:a16="http://schemas.microsoft.com/office/drawing/2014/main" val="2445851850"/>
                  </a:ext>
                </a:extLst>
              </a:tr>
              <a:tr h="360345">
                <a:tc>
                  <a:txBody>
                    <a:bodyPr/>
                    <a:lstStyle/>
                    <a:p>
                      <a:r>
                        <a:rPr lang="en-US" sz="1400" dirty="0">
                          <a:latin typeface="+mn-lt"/>
                        </a:rPr>
                        <a:t>OOHC rate per 1000</a:t>
                      </a:r>
                    </a:p>
                  </a:txBody>
                  <a:tcPr/>
                </a:tc>
                <a:tc>
                  <a:txBody>
                    <a:bodyPr/>
                    <a:lstStyle/>
                    <a:p>
                      <a:pPr marL="0" marR="0" algn="ctr">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5118213"/>
                  </a:ext>
                </a:extLst>
              </a:tr>
              <a:tr h="356461">
                <a:tc>
                  <a:txBody>
                    <a:bodyPr/>
                    <a:lstStyle/>
                    <a:p>
                      <a:r>
                        <a:rPr lang="en-US" sz="1400" kern="1200" dirty="0">
                          <a:solidFill>
                            <a:schemeClr val="dk1"/>
                          </a:solidFill>
                          <a:effectLst/>
                          <a:latin typeface="+mn-lt"/>
                          <a:ea typeface="+mn-ea"/>
                          <a:cs typeface="+mn-cs"/>
                        </a:rPr>
                        <a:t>% of children in RC vs. FC</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525272559"/>
                  </a:ext>
                </a:extLst>
              </a:tr>
              <a:tr h="387458">
                <a:tc>
                  <a:txBody>
                    <a:bodyPr/>
                    <a:lstStyle/>
                    <a:p>
                      <a:r>
                        <a:rPr lang="en-US" sz="1400" dirty="0">
                          <a:latin typeface="+mn-lt"/>
                        </a:rPr>
                        <a:t>Utilization trends</a:t>
                      </a:r>
                    </a:p>
                  </a:txBody>
                  <a:tcPr/>
                </a:tc>
                <a:tc>
                  <a:txBody>
                    <a:bodyPr/>
                    <a:lstStyle/>
                    <a:p>
                      <a:pPr algn="ctr"/>
                      <a:endParaRPr lang="en-US" sz="1400" dirty="0">
                        <a:latin typeface="+mn-lt"/>
                      </a:endParaRPr>
                    </a:p>
                  </a:txBody>
                  <a:tcPr/>
                </a:tc>
                <a:tc>
                  <a:txBody>
                    <a:bodyPr/>
                    <a:lstStyle/>
                    <a:p>
                      <a:pPr algn="ctr"/>
                      <a:endParaRPr lang="en-US" sz="1400" dirty="0">
                        <a:latin typeface="+mn-lt"/>
                      </a:endParaRPr>
                    </a:p>
                  </a:txBody>
                  <a:tcPr/>
                </a:tc>
                <a:tc>
                  <a:txBody>
                    <a:bodyPr/>
                    <a:lstStyle/>
                    <a:p>
                      <a:pPr algn="ctr"/>
                      <a:endParaRPr lang="en-US" sz="1400" dirty="0">
                        <a:latin typeface="+mn-lt"/>
                      </a:endParaRPr>
                    </a:p>
                  </a:txBody>
                  <a:tcPr/>
                </a:tc>
                <a:tc>
                  <a:txBody>
                    <a:bodyPr/>
                    <a:lstStyle/>
                    <a:p>
                      <a:pPr algn="ctr"/>
                      <a:endParaRPr lang="en-US" sz="1400" dirty="0">
                        <a:latin typeface="+mn-lt"/>
                      </a:endParaRPr>
                    </a:p>
                  </a:txBody>
                  <a:tcPr/>
                </a:tc>
                <a:tc>
                  <a:txBody>
                    <a:bodyPr/>
                    <a:lstStyle/>
                    <a:p>
                      <a:pPr algn="ctr"/>
                      <a:endParaRPr lang="en-US" sz="1400" dirty="0">
                        <a:latin typeface="+mn-lt"/>
                      </a:endParaRPr>
                    </a:p>
                  </a:txBody>
                  <a:tcPr/>
                </a:tc>
                <a:extLst>
                  <a:ext uri="{0D108BD9-81ED-4DB2-BD59-A6C34878D82A}">
                    <a16:rowId xmlns:a16="http://schemas.microsoft.com/office/drawing/2014/main" val="1866610546"/>
                  </a:ext>
                </a:extLst>
              </a:tr>
              <a:tr h="325464">
                <a:tc>
                  <a:txBody>
                    <a:bodyPr/>
                    <a:lstStyle/>
                    <a:p>
                      <a:r>
                        <a:rPr lang="en-US" sz="1400" dirty="0">
                          <a:latin typeface="+mn-lt"/>
                        </a:rPr>
                        <a:t>Number and</a:t>
                      </a:r>
                      <a:r>
                        <a:rPr lang="en-US" sz="1400" baseline="0" dirty="0">
                          <a:latin typeface="+mn-lt"/>
                        </a:rPr>
                        <a:t> t</a:t>
                      </a:r>
                      <a:r>
                        <a:rPr lang="en-US" sz="1400" dirty="0">
                          <a:latin typeface="+mn-lt"/>
                        </a:rPr>
                        <a:t>ypes of RC</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3172980970"/>
                  </a:ext>
                </a:extLst>
              </a:tr>
              <a:tr h="387458">
                <a:tc>
                  <a:txBody>
                    <a:bodyPr/>
                    <a:lstStyle/>
                    <a:p>
                      <a:r>
                        <a:rPr lang="en-US" sz="1400" dirty="0">
                          <a:latin typeface="+mn-lt"/>
                        </a:rPr>
                        <a:t>Service system (CW,  MH, JJ, etc.)</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984001113"/>
                  </a:ext>
                </a:extLst>
              </a:tr>
              <a:tr h="365952">
                <a:tc>
                  <a:txBody>
                    <a:bodyPr/>
                    <a:lstStyle/>
                    <a:p>
                      <a:r>
                        <a:rPr lang="en-US" sz="1400" dirty="0">
                          <a:latin typeface="+mn-lt"/>
                        </a:rPr>
                        <a:t>Auspices (private/public)</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2458802829"/>
                  </a:ext>
                </a:extLst>
              </a:tr>
              <a:tr h="377967">
                <a:tc>
                  <a:txBody>
                    <a:bodyPr/>
                    <a:lstStyle/>
                    <a:p>
                      <a:r>
                        <a:rPr lang="en-US" sz="1400" dirty="0">
                          <a:latin typeface="+mn-lt"/>
                        </a:rPr>
                        <a:t># of children per program</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2833951628"/>
                  </a:ext>
                </a:extLst>
              </a:tr>
              <a:tr h="412446">
                <a:tc>
                  <a:txBody>
                    <a:bodyPr/>
                    <a:lstStyle/>
                    <a:p>
                      <a:r>
                        <a:rPr lang="en-US" sz="1400" dirty="0">
                          <a:latin typeface="+mn-lt"/>
                        </a:rPr>
                        <a:t>Parent</a:t>
                      </a:r>
                      <a:r>
                        <a:rPr lang="en-US" sz="1400" baseline="0" dirty="0">
                          <a:latin typeface="+mn-lt"/>
                        </a:rPr>
                        <a:t>/family involvement</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560215604"/>
                  </a:ext>
                </a:extLst>
              </a:tr>
              <a:tr h="331473">
                <a:tc>
                  <a:txBody>
                    <a:bodyPr/>
                    <a:lstStyle/>
                    <a:p>
                      <a:r>
                        <a:rPr lang="en-US" sz="1400" dirty="0" err="1">
                          <a:latin typeface="+mn-lt"/>
                        </a:rPr>
                        <a:t>Careleaver</a:t>
                      </a:r>
                      <a:r>
                        <a:rPr lang="en-US" sz="1400" baseline="0" dirty="0">
                          <a:latin typeface="+mn-lt"/>
                        </a:rPr>
                        <a:t> program</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1498399258"/>
                  </a:ext>
                </a:extLst>
              </a:tr>
              <a:tr h="418454">
                <a:tc>
                  <a:txBody>
                    <a:bodyPr/>
                    <a:lstStyle/>
                    <a:p>
                      <a:r>
                        <a:rPr lang="en-US" sz="1400" dirty="0">
                          <a:latin typeface="+mn-lt"/>
                        </a:rPr>
                        <a:t>Primary</a:t>
                      </a:r>
                      <a:r>
                        <a:rPr lang="en-US" sz="1400" baseline="0" dirty="0">
                          <a:latin typeface="+mn-lt"/>
                        </a:rPr>
                        <a:t> conceptual model</a:t>
                      </a:r>
                      <a:endParaRPr lang="en-US" sz="1400" dirty="0">
                        <a:latin typeface="+mn-lt"/>
                      </a:endParaRPr>
                    </a:p>
                  </a:txBody>
                  <a:tcPr/>
                </a:tc>
                <a:tc>
                  <a:txBody>
                    <a:bodyPr/>
                    <a:lstStyle/>
                    <a:p>
                      <a:endParaRPr lang="en-US" sz="1400" dirty="0">
                        <a:latin typeface="+mn-lt"/>
                      </a:endParaRPr>
                    </a:p>
                  </a:txBody>
                  <a:tcPr/>
                </a:tc>
                <a:tc>
                  <a:txBody>
                    <a:bodyPr/>
                    <a:lstStyle/>
                    <a:p>
                      <a:endParaRPr lang="en-US" sz="140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570005413"/>
                  </a:ext>
                </a:extLst>
              </a:tr>
              <a:tr h="371959">
                <a:tc>
                  <a:txBody>
                    <a:bodyPr/>
                    <a:lstStyle/>
                    <a:p>
                      <a:r>
                        <a:rPr lang="en-US" sz="1400" dirty="0">
                          <a:latin typeface="+mn-lt"/>
                        </a:rPr>
                        <a:t>Stated</a:t>
                      </a:r>
                      <a:r>
                        <a:rPr lang="en-US" sz="1400" baseline="0" dirty="0">
                          <a:latin typeface="+mn-lt"/>
                        </a:rPr>
                        <a:t> aims of RC</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1220912820"/>
                  </a:ext>
                </a:extLst>
              </a:tr>
              <a:tr h="402956">
                <a:tc>
                  <a:txBody>
                    <a:bodyPr/>
                    <a:lstStyle/>
                    <a:p>
                      <a:r>
                        <a:rPr lang="en-US" sz="1400" dirty="0">
                          <a:latin typeface="+mn-lt"/>
                        </a:rPr>
                        <a:t>Cost per night / funding</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1930842115"/>
                  </a:ext>
                </a:extLst>
              </a:tr>
              <a:tr h="371959">
                <a:tc>
                  <a:txBody>
                    <a:bodyPr/>
                    <a:lstStyle/>
                    <a:p>
                      <a:r>
                        <a:rPr lang="en-US" sz="1400" dirty="0">
                          <a:latin typeface="+mn-lt"/>
                        </a:rPr>
                        <a:t>Quality</a:t>
                      </a:r>
                      <a:r>
                        <a:rPr lang="en-US" sz="1400" baseline="0" dirty="0">
                          <a:latin typeface="+mn-lt"/>
                        </a:rPr>
                        <a:t> standards</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976708417"/>
                  </a:ext>
                </a:extLst>
              </a:tr>
              <a:tr h="371960">
                <a:tc>
                  <a:txBody>
                    <a:bodyPr/>
                    <a:lstStyle/>
                    <a:p>
                      <a:r>
                        <a:rPr lang="en-US" sz="1400" dirty="0">
                          <a:latin typeface="+mn-lt"/>
                        </a:rPr>
                        <a:t>Perceived</a:t>
                      </a:r>
                      <a:r>
                        <a:rPr lang="en-US" sz="1400" baseline="0" dirty="0">
                          <a:latin typeface="+mn-lt"/>
                        </a:rPr>
                        <a:t> strengths &amp; deficits</a:t>
                      </a:r>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1448346033"/>
                  </a:ext>
                </a:extLst>
              </a:tr>
              <a:tr h="308138">
                <a:tc>
                  <a:txBody>
                    <a:bodyPr/>
                    <a:lstStyle/>
                    <a:p>
                      <a:r>
                        <a:rPr lang="en-US" sz="1400" dirty="0">
                          <a:latin typeface="+mn-lt"/>
                        </a:rPr>
                        <a:t>Major current issues</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4027071767"/>
                  </a:ext>
                </a:extLst>
              </a:tr>
            </a:tbl>
          </a:graphicData>
        </a:graphic>
      </p:graphicFrame>
    </p:spTree>
    <p:extLst>
      <p:ext uri="{BB962C8B-B14F-4D97-AF65-F5344CB8AC3E}">
        <p14:creationId xmlns:p14="http://schemas.microsoft.com/office/powerpoint/2010/main" val="1856706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266" y="440257"/>
            <a:ext cx="7517982" cy="810320"/>
          </a:xfrm>
        </p:spPr>
        <p:txBody>
          <a:bodyPr/>
          <a:lstStyle/>
          <a:p>
            <a:r>
              <a:rPr lang="en-US" dirty="0"/>
              <a:t>Placement and RC Proportion</a:t>
            </a:r>
          </a:p>
        </p:txBody>
      </p:sp>
      <p:sp>
        <p:nvSpPr>
          <p:cNvPr id="7" name="Rounded Rectangle 6"/>
          <p:cNvSpPr/>
          <p:nvPr/>
        </p:nvSpPr>
        <p:spPr>
          <a:xfrm>
            <a:off x="318248" y="2645808"/>
            <a:ext cx="155448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What % of OOHC are RC?</a:t>
            </a:r>
          </a:p>
        </p:txBody>
      </p:sp>
      <p:sp>
        <p:nvSpPr>
          <p:cNvPr id="8" name="Rounded Rectangle 7"/>
          <p:cNvSpPr/>
          <p:nvPr/>
        </p:nvSpPr>
        <p:spPr>
          <a:xfrm>
            <a:off x="10319272" y="2645808"/>
            <a:ext cx="1554480" cy="2743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Line shows rate of OOHC per 1000 youth</a:t>
            </a:r>
          </a:p>
        </p:txBody>
      </p:sp>
      <p:graphicFrame>
        <p:nvGraphicFramePr>
          <p:cNvPr id="6" name="Chart 5"/>
          <p:cNvGraphicFramePr>
            <a:graphicFrameLocks/>
          </p:cNvGraphicFramePr>
          <p:nvPr>
            <p:extLst>
              <p:ext uri="{D42A27DB-BD31-4B8C-83A1-F6EECF244321}">
                <p14:modId xmlns:p14="http://schemas.microsoft.com/office/powerpoint/2010/main" val="513925511"/>
              </p:ext>
            </p:extLst>
          </p:nvPr>
        </p:nvGraphicFramePr>
        <p:xfrm>
          <a:off x="2325265" y="2057399"/>
          <a:ext cx="7621623" cy="4354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2186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9BC9B-90D4-43C0-AB3F-F43152504CF0}"/>
              </a:ext>
            </a:extLst>
          </p:cNvPr>
          <p:cNvSpPr>
            <a:spLocks noGrp="1"/>
          </p:cNvSpPr>
          <p:nvPr>
            <p:ph type="title"/>
          </p:nvPr>
        </p:nvSpPr>
        <p:spPr>
          <a:xfrm>
            <a:off x="854764" y="265707"/>
            <a:ext cx="10482469" cy="999876"/>
          </a:xfrm>
        </p:spPr>
        <p:txBody>
          <a:bodyPr>
            <a:normAutofit/>
          </a:bodyPr>
          <a:lstStyle/>
          <a:p>
            <a:r>
              <a:rPr lang="de-DE" sz="3200" dirty="0"/>
              <a:t>AUSPICES &amp; PRIMARY CONCEPTUAL MODEL</a:t>
            </a:r>
            <a:endParaRPr lang="en-US" sz="3200" dirty="0"/>
          </a:p>
        </p:txBody>
      </p:sp>
      <p:graphicFrame>
        <p:nvGraphicFramePr>
          <p:cNvPr id="5" name="Content Placeholder 4">
            <a:extLst>
              <a:ext uri="{FF2B5EF4-FFF2-40B4-BE49-F238E27FC236}">
                <a16:creationId xmlns:a16="http://schemas.microsoft.com/office/drawing/2014/main" id="{BC4EA296-56E1-4F01-A0F3-A9DA35E4776F}"/>
              </a:ext>
            </a:extLst>
          </p:cNvPr>
          <p:cNvGraphicFramePr>
            <a:graphicFrameLocks noGrp="1"/>
          </p:cNvGraphicFramePr>
          <p:nvPr>
            <p:ph idx="1"/>
            <p:extLst>
              <p:ext uri="{D42A27DB-BD31-4B8C-83A1-F6EECF244321}">
                <p14:modId xmlns:p14="http://schemas.microsoft.com/office/powerpoint/2010/main" val="1493936502"/>
              </p:ext>
            </p:extLst>
          </p:nvPr>
        </p:nvGraphicFramePr>
        <p:xfrm>
          <a:off x="4128051" y="1643269"/>
          <a:ext cx="3935897" cy="5022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DB214343-7BFB-425A-8351-0E25970DB05D}"/>
              </a:ext>
            </a:extLst>
          </p:cNvPr>
          <p:cNvSpPr/>
          <p:nvPr/>
        </p:nvSpPr>
        <p:spPr>
          <a:xfrm>
            <a:off x="355102" y="3369568"/>
            <a:ext cx="2776331" cy="13945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primarily</a:t>
            </a:r>
          </a:p>
          <a:p>
            <a:pPr algn="ctr"/>
            <a:r>
              <a:rPr lang="en-US" sz="2400" dirty="0"/>
              <a:t>private / </a:t>
            </a:r>
          </a:p>
          <a:p>
            <a:pPr algn="ctr"/>
            <a:r>
              <a:rPr lang="en-US" sz="2400" dirty="0"/>
              <a:t>nonpublic</a:t>
            </a:r>
          </a:p>
        </p:txBody>
      </p:sp>
      <p:cxnSp>
        <p:nvCxnSpPr>
          <p:cNvPr id="9" name="Straight Arrow Connector 8">
            <a:extLst>
              <a:ext uri="{FF2B5EF4-FFF2-40B4-BE49-F238E27FC236}">
                <a16:creationId xmlns:a16="http://schemas.microsoft.com/office/drawing/2014/main" id="{29EC5347-5734-42D3-A4EE-108B04B3C5EC}"/>
              </a:ext>
            </a:extLst>
          </p:cNvPr>
          <p:cNvCxnSpPr>
            <a:cxnSpLocks/>
          </p:cNvCxnSpPr>
          <p:nvPr/>
        </p:nvCxnSpPr>
        <p:spPr>
          <a:xfrm flipH="1">
            <a:off x="3054625" y="2173357"/>
            <a:ext cx="1517377" cy="1146313"/>
          </a:xfrm>
          <a:prstGeom prst="straightConnector1">
            <a:avLst/>
          </a:prstGeom>
          <a:ln w="635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639E7939-9430-4B69-B682-DB36E2CACBC7}"/>
              </a:ext>
            </a:extLst>
          </p:cNvPr>
          <p:cNvCxnSpPr>
            <a:cxnSpLocks/>
          </p:cNvCxnSpPr>
          <p:nvPr/>
        </p:nvCxnSpPr>
        <p:spPr>
          <a:xfrm flipH="1" flipV="1">
            <a:off x="3054624" y="4814054"/>
            <a:ext cx="1517377" cy="1225827"/>
          </a:xfrm>
          <a:prstGeom prst="straightConnector1">
            <a:avLst/>
          </a:prstGeom>
          <a:ln w="635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A188E05-6ABE-4226-B7CC-4C768FA9964B}"/>
              </a:ext>
            </a:extLst>
          </p:cNvPr>
          <p:cNvCxnSpPr>
            <a:cxnSpLocks/>
          </p:cNvCxnSpPr>
          <p:nvPr/>
        </p:nvCxnSpPr>
        <p:spPr>
          <a:xfrm flipH="1">
            <a:off x="3531704" y="3140766"/>
            <a:ext cx="1040299" cy="556590"/>
          </a:xfrm>
          <a:prstGeom prst="straightConnector1">
            <a:avLst/>
          </a:prstGeom>
          <a:ln w="635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B27614B-6E43-4954-920B-9EBAD16084E2}"/>
              </a:ext>
            </a:extLst>
          </p:cNvPr>
          <p:cNvCxnSpPr>
            <a:cxnSpLocks/>
          </p:cNvCxnSpPr>
          <p:nvPr/>
        </p:nvCxnSpPr>
        <p:spPr>
          <a:xfrm flipH="1">
            <a:off x="3531705" y="4154556"/>
            <a:ext cx="1040297" cy="0"/>
          </a:xfrm>
          <a:prstGeom prst="straightConnector1">
            <a:avLst/>
          </a:prstGeom>
          <a:ln w="6350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481147E7-9EFB-435F-9939-D8DA63F710C8}"/>
              </a:ext>
            </a:extLst>
          </p:cNvPr>
          <p:cNvSpPr/>
          <p:nvPr/>
        </p:nvSpPr>
        <p:spPr>
          <a:xfrm>
            <a:off x="8545692" y="2504254"/>
            <a:ext cx="3200400" cy="1650302"/>
          </a:xfrm>
          <a:prstGeom prst="rect">
            <a:avLst/>
          </a:prstGeom>
        </p:spPr>
        <p:style>
          <a:lnRef idx="2">
            <a:schemeClr val="dk1"/>
          </a:lnRef>
          <a:fillRef idx="1">
            <a:schemeClr val="lt1"/>
          </a:fillRef>
          <a:effectRef idx="0">
            <a:schemeClr val="dk1"/>
          </a:effectRef>
          <a:fontRef idx="minor">
            <a:schemeClr val="dk1"/>
          </a:fontRef>
        </p:style>
        <p:txBody>
          <a:bodyPr tIns="274320" bIns="0" rtlCol="0" anchor="ctr"/>
          <a:lstStyle/>
          <a:p>
            <a:pPr algn="ctr"/>
            <a:r>
              <a:rPr lang="en-US" sz="2400" dirty="0"/>
              <a:t>strong pedagogical, milieu-based, community orientation (part. Germany &amp; Italy)</a:t>
            </a:r>
          </a:p>
          <a:p>
            <a:pPr algn="ctr"/>
            <a:endParaRPr lang="en-US" sz="2400" dirty="0"/>
          </a:p>
        </p:txBody>
      </p:sp>
      <p:sp>
        <p:nvSpPr>
          <p:cNvPr id="3" name="TextBox 2">
            <a:extLst>
              <a:ext uri="{FF2B5EF4-FFF2-40B4-BE49-F238E27FC236}">
                <a16:creationId xmlns:a16="http://schemas.microsoft.com/office/drawing/2014/main" id="{63BD4DA3-45B9-4993-994E-014D53A774D5}"/>
              </a:ext>
            </a:extLst>
          </p:cNvPr>
          <p:cNvSpPr txBox="1"/>
          <p:nvPr/>
        </p:nvSpPr>
        <p:spPr>
          <a:xfrm>
            <a:off x="8196472" y="1966078"/>
            <a:ext cx="3836504" cy="461665"/>
          </a:xfrm>
          <a:prstGeom prst="rect">
            <a:avLst/>
          </a:prstGeom>
          <a:noFill/>
        </p:spPr>
        <p:txBody>
          <a:bodyPr wrap="square" rtlCol="0">
            <a:spAutoFit/>
          </a:bodyPr>
          <a:lstStyle/>
          <a:p>
            <a:pPr algn="ctr"/>
            <a:r>
              <a:rPr lang="en-US" sz="2400" b="1" dirty="0"/>
              <a:t>CONCEPTUAL MODEL</a:t>
            </a:r>
            <a:endParaRPr lang="en-US" sz="2400" dirty="0"/>
          </a:p>
        </p:txBody>
      </p:sp>
      <p:sp>
        <p:nvSpPr>
          <p:cNvPr id="7" name="Rectangle 6">
            <a:extLst>
              <a:ext uri="{FF2B5EF4-FFF2-40B4-BE49-F238E27FC236}">
                <a16:creationId xmlns:a16="http://schemas.microsoft.com/office/drawing/2014/main" id="{8E98DF0D-47DD-4F23-839A-4500E56EB7E8}"/>
              </a:ext>
            </a:extLst>
          </p:cNvPr>
          <p:cNvSpPr/>
          <p:nvPr/>
        </p:nvSpPr>
        <p:spPr>
          <a:xfrm>
            <a:off x="8545692" y="4302521"/>
            <a:ext cx="3200400" cy="2012140"/>
          </a:xfrm>
          <a:prstGeom prst="rect">
            <a:avLst/>
          </a:prstGeom>
        </p:spPr>
        <p:style>
          <a:lnRef idx="2">
            <a:schemeClr val="dk1"/>
          </a:lnRef>
          <a:fillRef idx="1">
            <a:schemeClr val="lt1"/>
          </a:fillRef>
          <a:effectRef idx="0">
            <a:schemeClr val="dk1"/>
          </a:effectRef>
          <a:fontRef idx="minor">
            <a:schemeClr val="dk1"/>
          </a:fontRef>
        </p:style>
        <p:txBody>
          <a:bodyPr tIns="274320" rtlCol="0" anchor="ctr"/>
          <a:lstStyle/>
          <a:p>
            <a:pPr algn="ctr">
              <a:spcBef>
                <a:spcPts val="600"/>
              </a:spcBef>
            </a:pPr>
            <a:r>
              <a:rPr lang="en-US" sz="2400" dirty="0"/>
              <a:t>augmented by systemic, behavioral, trauma-informed concepts / some EBPs (part. Spain &amp; Finland)</a:t>
            </a:r>
          </a:p>
          <a:p>
            <a:pPr algn="ctr"/>
            <a:endParaRPr lang="en-US" sz="2400" dirty="0"/>
          </a:p>
        </p:txBody>
      </p:sp>
      <p:sp>
        <p:nvSpPr>
          <p:cNvPr id="8" name="Right Brace 7">
            <a:extLst>
              <a:ext uri="{FF2B5EF4-FFF2-40B4-BE49-F238E27FC236}">
                <a16:creationId xmlns:a16="http://schemas.microsoft.com/office/drawing/2014/main" id="{099F4ACF-B135-46AE-BDE3-9CA631FBCE04}"/>
              </a:ext>
            </a:extLst>
          </p:cNvPr>
          <p:cNvSpPr/>
          <p:nvPr/>
        </p:nvSpPr>
        <p:spPr>
          <a:xfrm>
            <a:off x="7752521" y="1954722"/>
            <a:ext cx="616227" cy="4439448"/>
          </a:xfrm>
          <a:prstGeom prst="rightBrace">
            <a:avLst>
              <a:gd name="adj1" fmla="val 8333"/>
              <a:gd name="adj2" fmla="val 51061"/>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F79C093A-9624-4B78-B367-5ED6491BE0FB}"/>
              </a:ext>
            </a:extLst>
          </p:cNvPr>
          <p:cNvSpPr txBox="1"/>
          <p:nvPr/>
        </p:nvSpPr>
        <p:spPr>
          <a:xfrm>
            <a:off x="-125894" y="1964564"/>
            <a:ext cx="3836504" cy="461665"/>
          </a:xfrm>
          <a:prstGeom prst="rect">
            <a:avLst/>
          </a:prstGeom>
          <a:noFill/>
        </p:spPr>
        <p:txBody>
          <a:bodyPr wrap="square" rtlCol="0">
            <a:spAutoFit/>
          </a:bodyPr>
          <a:lstStyle/>
          <a:p>
            <a:pPr algn="ctr"/>
            <a:r>
              <a:rPr lang="en-US" sz="2400" b="1" dirty="0"/>
              <a:t>AUSPICES</a:t>
            </a:r>
            <a:endParaRPr lang="en-US" sz="2400" dirty="0"/>
          </a:p>
        </p:txBody>
      </p:sp>
    </p:spTree>
    <p:extLst>
      <p:ext uri="{BB962C8B-B14F-4D97-AF65-F5344CB8AC3E}">
        <p14:creationId xmlns:p14="http://schemas.microsoft.com/office/powerpoint/2010/main" val="22543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20" grpId="0" animBg="1"/>
      <p:bldP spid="3" grpId="0"/>
      <p:bldP spid="7" grpId="0" animBg="1"/>
      <p:bldP spid="8" grpId="0" animBg="1"/>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555E917-659B-402F-A627-06A9A614D208}"/>
              </a:ext>
            </a:extLst>
          </p:cNvPr>
          <p:cNvSpPr/>
          <p:nvPr/>
        </p:nvSpPr>
        <p:spPr>
          <a:xfrm>
            <a:off x="3276402" y="6373906"/>
            <a:ext cx="1734670" cy="484094"/>
          </a:xfrm>
          <a:prstGeom prst="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Age 23</a:t>
            </a:r>
          </a:p>
        </p:txBody>
      </p:sp>
      <p:sp>
        <p:nvSpPr>
          <p:cNvPr id="2" name="Title 1"/>
          <p:cNvSpPr>
            <a:spLocks noGrp="1"/>
          </p:cNvSpPr>
          <p:nvPr>
            <p:ph type="title"/>
          </p:nvPr>
        </p:nvSpPr>
        <p:spPr>
          <a:xfrm>
            <a:off x="1300065" y="80362"/>
            <a:ext cx="9591869" cy="947700"/>
          </a:xfrm>
        </p:spPr>
        <p:txBody>
          <a:bodyPr>
            <a:noAutofit/>
          </a:bodyPr>
          <a:lstStyle/>
          <a:p>
            <a:r>
              <a:rPr lang="en-US" dirty="0"/>
              <a:t>Family involvement &amp; </a:t>
            </a:r>
            <a:br>
              <a:rPr lang="en-US" dirty="0"/>
            </a:br>
            <a:r>
              <a:rPr lang="en-US" dirty="0" err="1"/>
              <a:t>Careleaver</a:t>
            </a:r>
            <a:r>
              <a:rPr lang="en-US" dirty="0"/>
              <a:t> Programs </a:t>
            </a:r>
          </a:p>
        </p:txBody>
      </p:sp>
      <p:sp>
        <p:nvSpPr>
          <p:cNvPr id="13" name="Rectangle 12"/>
          <p:cNvSpPr/>
          <p:nvPr/>
        </p:nvSpPr>
        <p:spPr>
          <a:xfrm>
            <a:off x="78147" y="6350346"/>
            <a:ext cx="1734670" cy="484094"/>
          </a:xfrm>
          <a:prstGeom prst="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Age 21</a:t>
            </a:r>
          </a:p>
        </p:txBody>
      </p:sp>
      <p:sp>
        <p:nvSpPr>
          <p:cNvPr id="16" name="Rectangle 15"/>
          <p:cNvSpPr/>
          <p:nvPr/>
        </p:nvSpPr>
        <p:spPr>
          <a:xfrm>
            <a:off x="6474657" y="6350609"/>
            <a:ext cx="1734670" cy="484094"/>
          </a:xfrm>
          <a:prstGeom prst="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Age 25</a:t>
            </a:r>
          </a:p>
        </p:txBody>
      </p:sp>
      <p:sp>
        <p:nvSpPr>
          <p:cNvPr id="22" name="Rectangle 21"/>
          <p:cNvSpPr/>
          <p:nvPr/>
        </p:nvSpPr>
        <p:spPr>
          <a:xfrm>
            <a:off x="9672912" y="6358883"/>
            <a:ext cx="1734670" cy="484094"/>
          </a:xfrm>
          <a:prstGeom prst="rect">
            <a:avLst/>
          </a:prstGeom>
          <a:solidFill>
            <a:schemeClr val="accent3">
              <a:lumMod val="7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Age 27</a:t>
            </a:r>
          </a:p>
        </p:txBody>
      </p:sp>
      <p:sp>
        <p:nvSpPr>
          <p:cNvPr id="24" name="Rectangle 23"/>
          <p:cNvSpPr/>
          <p:nvPr/>
        </p:nvSpPr>
        <p:spPr>
          <a:xfrm>
            <a:off x="72573" y="3963095"/>
            <a:ext cx="5689387" cy="731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LITHUANIA – possible until age 24 if receiving formal education</a:t>
            </a:r>
            <a:endParaRPr lang="en-US" sz="2400" dirty="0">
              <a:solidFill>
                <a:schemeClr val="tx1"/>
              </a:solidFill>
            </a:endParaRPr>
          </a:p>
        </p:txBody>
      </p:sp>
      <p:cxnSp>
        <p:nvCxnSpPr>
          <p:cNvPr id="28" name="Straight Arrow Connector 27"/>
          <p:cNvCxnSpPr/>
          <p:nvPr/>
        </p:nvCxnSpPr>
        <p:spPr>
          <a:xfrm>
            <a:off x="72573" y="6350346"/>
            <a:ext cx="12075459" cy="0"/>
          </a:xfrm>
          <a:prstGeom prst="straightConnector1">
            <a:avLst/>
          </a:prstGeom>
          <a:ln w="1016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30DB457-B895-448D-BCF0-EFB5228161CD}"/>
              </a:ext>
            </a:extLst>
          </p:cNvPr>
          <p:cNvSpPr/>
          <p:nvPr/>
        </p:nvSpPr>
        <p:spPr>
          <a:xfrm>
            <a:off x="58270" y="1206760"/>
            <a:ext cx="12027983" cy="83941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t>Agreement that both elements are important; increasingly, captured in policy </a:t>
            </a:r>
          </a:p>
          <a:p>
            <a:pPr algn="ctr"/>
            <a:r>
              <a:rPr lang="en-US" sz="2400" dirty="0"/>
              <a:t>and defined as a standard; however, significant variability in implementation  </a:t>
            </a:r>
          </a:p>
        </p:txBody>
      </p:sp>
      <p:sp>
        <p:nvSpPr>
          <p:cNvPr id="5" name="Rectangle 4">
            <a:extLst>
              <a:ext uri="{FF2B5EF4-FFF2-40B4-BE49-F238E27FC236}">
                <a16:creationId xmlns:a16="http://schemas.microsoft.com/office/drawing/2014/main" id="{C15F5332-B014-48E7-9D2E-A2DCD5C775B5}"/>
              </a:ext>
            </a:extLst>
          </p:cNvPr>
          <p:cNvSpPr/>
          <p:nvPr/>
        </p:nvSpPr>
        <p:spPr>
          <a:xfrm>
            <a:off x="72573" y="5517201"/>
            <a:ext cx="1762493" cy="731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ITALY</a:t>
            </a:r>
            <a:endParaRPr lang="en-US" sz="2400" dirty="0">
              <a:solidFill>
                <a:schemeClr val="tx1"/>
              </a:solidFill>
            </a:endParaRPr>
          </a:p>
        </p:txBody>
      </p:sp>
      <p:sp>
        <p:nvSpPr>
          <p:cNvPr id="6" name="Rectangle 5">
            <a:extLst>
              <a:ext uri="{FF2B5EF4-FFF2-40B4-BE49-F238E27FC236}">
                <a16:creationId xmlns:a16="http://schemas.microsoft.com/office/drawing/2014/main" id="{CB175BC9-2D85-4EDA-AED1-53EF023CF68B}"/>
              </a:ext>
            </a:extLst>
          </p:cNvPr>
          <p:cNvSpPr/>
          <p:nvPr/>
        </p:nvSpPr>
        <p:spPr>
          <a:xfrm>
            <a:off x="72573" y="4740148"/>
            <a:ext cx="4123570" cy="731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SPAIN – possible until age 23</a:t>
            </a:r>
            <a:endParaRPr lang="en-US" sz="2400" dirty="0">
              <a:solidFill>
                <a:schemeClr val="tx1"/>
              </a:solidFill>
            </a:endParaRPr>
          </a:p>
        </p:txBody>
      </p:sp>
      <p:sp>
        <p:nvSpPr>
          <p:cNvPr id="7" name="Rectangle 6">
            <a:extLst>
              <a:ext uri="{FF2B5EF4-FFF2-40B4-BE49-F238E27FC236}">
                <a16:creationId xmlns:a16="http://schemas.microsoft.com/office/drawing/2014/main" id="{3A2918B4-2E15-43FA-86F4-A1E30B645502}"/>
              </a:ext>
            </a:extLst>
          </p:cNvPr>
          <p:cNvSpPr/>
          <p:nvPr/>
        </p:nvSpPr>
        <p:spPr>
          <a:xfrm>
            <a:off x="72573" y="3186042"/>
            <a:ext cx="7289758" cy="731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FINLAND – guarantees transition support until age 25</a:t>
            </a:r>
            <a:endParaRPr lang="en-US" sz="2400" dirty="0">
              <a:solidFill>
                <a:schemeClr val="tx1"/>
              </a:solidFill>
            </a:endParaRPr>
          </a:p>
        </p:txBody>
      </p:sp>
      <p:sp>
        <p:nvSpPr>
          <p:cNvPr id="8" name="Rectangle 7">
            <a:extLst>
              <a:ext uri="{FF2B5EF4-FFF2-40B4-BE49-F238E27FC236}">
                <a16:creationId xmlns:a16="http://schemas.microsoft.com/office/drawing/2014/main" id="{6B2A7AD4-F90B-4737-B5AB-78133BE10739}"/>
              </a:ext>
            </a:extLst>
          </p:cNvPr>
          <p:cNvSpPr/>
          <p:nvPr/>
        </p:nvSpPr>
        <p:spPr>
          <a:xfrm>
            <a:off x="72573" y="2403570"/>
            <a:ext cx="10455945" cy="7315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t>GERMANY – possible until age 24 or 27 if indicated (but rare)</a:t>
            </a:r>
            <a:endParaRPr lang="en-US" sz="2400" dirty="0">
              <a:solidFill>
                <a:schemeClr val="tx1"/>
              </a:solidFill>
            </a:endParaRPr>
          </a:p>
        </p:txBody>
      </p:sp>
      <p:sp>
        <p:nvSpPr>
          <p:cNvPr id="9" name="Rectangle 8">
            <a:extLst>
              <a:ext uri="{FF2B5EF4-FFF2-40B4-BE49-F238E27FC236}">
                <a16:creationId xmlns:a16="http://schemas.microsoft.com/office/drawing/2014/main" id="{0A7629D8-A644-4F66-B574-BA0D4C6DCF12}"/>
              </a:ext>
            </a:extLst>
          </p:cNvPr>
          <p:cNvSpPr/>
          <p:nvPr/>
        </p:nvSpPr>
        <p:spPr>
          <a:xfrm>
            <a:off x="9032033" y="3836957"/>
            <a:ext cx="2500604" cy="14244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CARELEAVER SERVICES</a:t>
            </a:r>
          </a:p>
        </p:txBody>
      </p:sp>
    </p:spTree>
    <p:extLst>
      <p:ext uri="{BB962C8B-B14F-4D97-AF65-F5344CB8AC3E}">
        <p14:creationId xmlns:p14="http://schemas.microsoft.com/office/powerpoint/2010/main" val="189673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6" grpId="0" animBg="1"/>
      <p:bldP spid="22" grpId="0" animBg="1"/>
      <p:bldP spid="24" grpId="0" animBg="1"/>
      <p:bldP spid="3"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053"/>
          </a:xfrm>
        </p:spPr>
        <p:txBody>
          <a:bodyPr>
            <a:normAutofit/>
          </a:bodyPr>
          <a:lstStyle/>
          <a:p>
            <a:r>
              <a:rPr lang="en-US" dirty="0"/>
              <a:t>US Comparison: Macro System</a:t>
            </a:r>
          </a:p>
        </p:txBody>
      </p:sp>
      <p:sp>
        <p:nvSpPr>
          <p:cNvPr id="5" name="Content Placeholder 2"/>
          <p:cNvSpPr txBox="1">
            <a:spLocks/>
          </p:cNvSpPr>
          <p:nvPr/>
        </p:nvSpPr>
        <p:spPr>
          <a:xfrm>
            <a:off x="333632" y="1618733"/>
            <a:ext cx="9670191" cy="1532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Focusing on Child Welfare:</a:t>
            </a:r>
          </a:p>
          <a:p>
            <a:r>
              <a:rPr lang="en-US" dirty="0"/>
              <a:t>As of 2018, we have 437, 283 youth in out-of-home care.</a:t>
            </a:r>
          </a:p>
          <a:p>
            <a:r>
              <a:rPr lang="en-US" dirty="0"/>
              <a:t>6 youth in OOHC per 1,000 minors.</a:t>
            </a:r>
          </a:p>
        </p:txBody>
      </p:sp>
      <p:sp>
        <p:nvSpPr>
          <p:cNvPr id="6" name="Rectangle 5"/>
          <p:cNvSpPr/>
          <p:nvPr/>
        </p:nvSpPr>
        <p:spPr>
          <a:xfrm>
            <a:off x="3546389" y="5958935"/>
            <a:ext cx="8501448" cy="8990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50" dirty="0">
                <a:solidFill>
                  <a:schemeClr val="bg2">
                    <a:lumMod val="25000"/>
                  </a:schemeClr>
                </a:solidFill>
                <a:latin typeface="Arial" panose="020B0604020202020204" pitchFamily="34" charset="0"/>
                <a:cs typeface="Arial" panose="020B0604020202020204" pitchFamily="34" charset="0"/>
              </a:rPr>
              <a:t>US DHHS (2019). The AFCARS Report. Preliminary Estimates for FY 2018 as of August 22, 2019 (26). </a:t>
            </a:r>
            <a:r>
              <a:rPr lang="en-GB" sz="1050" dirty="0">
                <a:solidFill>
                  <a:schemeClr val="bg2">
                    <a:lumMod val="25000"/>
                  </a:schemeClr>
                </a:solidFill>
                <a:latin typeface="Arial" panose="020B0604020202020204" pitchFamily="34" charset="0"/>
                <a:cs typeface="Arial" panose="020B0604020202020204" pitchFamily="34" charset="0"/>
                <a:hlinkClick r:id="rId3"/>
              </a:rPr>
              <a:t>https://www.acf.hhs.gov/cb</a:t>
            </a:r>
            <a:endParaRPr lang="en-GB" sz="105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solidFill>
                  <a:schemeClr val="bg2">
                    <a:lumMod val="25000"/>
                  </a:schemeClr>
                </a:solidFill>
                <a:latin typeface="Arial" panose="020B0604020202020204" pitchFamily="34" charset="0"/>
                <a:cs typeface="Arial" panose="020B0604020202020204" pitchFamily="34" charset="0"/>
              </a:rPr>
              <a:t>AFCARS data and US Census Bureau data compiled by </a:t>
            </a:r>
            <a:r>
              <a:rPr lang="en-US" sz="1050" dirty="0" err="1">
                <a:solidFill>
                  <a:schemeClr val="bg2">
                    <a:lumMod val="25000"/>
                  </a:schemeClr>
                </a:solidFill>
                <a:latin typeface="Arial" panose="020B0604020202020204" pitchFamily="34" charset="0"/>
                <a:cs typeface="Arial" panose="020B0604020202020204" pitchFamily="34" charset="0"/>
              </a:rPr>
              <a:t>KidsCount</a:t>
            </a:r>
            <a:r>
              <a:rPr lang="en-US" sz="1050" dirty="0">
                <a:solidFill>
                  <a:schemeClr val="bg2">
                    <a:lumMod val="25000"/>
                  </a:schemeClr>
                </a:solidFill>
                <a:latin typeface="Arial" panose="020B0604020202020204" pitchFamily="34" charset="0"/>
                <a:cs typeface="Arial" panose="020B0604020202020204" pitchFamily="34" charset="0"/>
              </a:rPr>
              <a:t> (Annie E. Casey Foundation). </a:t>
            </a:r>
            <a:r>
              <a:rPr lang="en-GB" sz="1050" u="sng" dirty="0">
                <a:solidFill>
                  <a:schemeClr val="bg2">
                    <a:lumMod val="25000"/>
                  </a:schemeClr>
                </a:solidFill>
                <a:latin typeface="Arial" panose="020B0604020202020204" pitchFamily="34" charset="0"/>
                <a:cs typeface="Arial" panose="020B0604020202020204" pitchFamily="34" charset="0"/>
                <a:hlinkClick r:id="rId4"/>
              </a:rPr>
              <a:t>https://datacenter.kidscount.org/data/tables/6242-children-0-to-17-in-foster-care#detailed/1/any/false/37,871,870,573,869,36,868,867,133,38/any/12985,20455</a:t>
            </a:r>
            <a:endParaRPr lang="en-US" sz="105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solidFill>
                  <a:schemeClr val="bg2">
                    <a:lumMod val="25000"/>
                  </a:schemeClr>
                </a:solidFill>
                <a:latin typeface="Arial" panose="020B0604020202020204" pitchFamily="34" charset="0"/>
                <a:cs typeface="Arial" panose="020B0604020202020204" pitchFamily="34" charset="0"/>
              </a:rPr>
              <a:t>AFCARS Reports #22-26.</a:t>
            </a:r>
          </a:p>
        </p:txBody>
      </p:sp>
      <p:graphicFrame>
        <p:nvGraphicFramePr>
          <p:cNvPr id="9" name="Chart 8"/>
          <p:cNvGraphicFramePr/>
          <p:nvPr/>
        </p:nvGraphicFramePr>
        <p:xfrm>
          <a:off x="333632" y="3089187"/>
          <a:ext cx="3969264" cy="386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title="Number of Youth in RC Placements"/>
          <p:cNvGraphicFramePr/>
          <p:nvPr/>
        </p:nvGraphicFramePr>
        <p:xfrm>
          <a:off x="5572896" y="3150973"/>
          <a:ext cx="6178379" cy="2807962"/>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7611834" y="2997216"/>
            <a:ext cx="3265715" cy="320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Number in RC Placements</a:t>
            </a:r>
          </a:p>
        </p:txBody>
      </p:sp>
    </p:spTree>
    <p:extLst>
      <p:ext uri="{BB962C8B-B14F-4D97-AF65-F5344CB8AC3E}">
        <p14:creationId xmlns:p14="http://schemas.microsoft.com/office/powerpoint/2010/main" val="86716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323" y="236904"/>
            <a:ext cx="7729728" cy="1188720"/>
          </a:xfrm>
        </p:spPr>
        <p:txBody>
          <a:bodyPr/>
          <a:lstStyle/>
          <a:p>
            <a:r>
              <a:rPr lang="en-US" dirty="0"/>
              <a:t>INTRODUCING OURSELVES</a:t>
            </a:r>
          </a:p>
        </p:txBody>
      </p:sp>
      <p:sp>
        <p:nvSpPr>
          <p:cNvPr id="3" name="Content Placeholder 2"/>
          <p:cNvSpPr>
            <a:spLocks noGrp="1"/>
          </p:cNvSpPr>
          <p:nvPr>
            <p:ph sz="half" idx="1"/>
          </p:nvPr>
        </p:nvSpPr>
        <p:spPr>
          <a:xfrm>
            <a:off x="1220568" y="1814130"/>
            <a:ext cx="4572000" cy="4711077"/>
          </a:xfrm>
          <a:solidFill>
            <a:schemeClr val="accent2">
              <a:lumMod val="40000"/>
              <a:lumOff val="60000"/>
            </a:schemeClr>
          </a:solidFill>
          <a:ln w="12700">
            <a:solidFill>
              <a:schemeClr val="accent1"/>
            </a:solidFill>
          </a:ln>
        </p:spPr>
        <p:txBody>
          <a:bodyPr>
            <a:normAutofit fontScale="92500" lnSpcReduction="20000"/>
          </a:bodyPr>
          <a:lstStyle/>
          <a:p>
            <a:pPr marL="0" indent="0">
              <a:buNone/>
            </a:pPr>
            <a:endParaRPr lang="de-DE" sz="2400" dirty="0"/>
          </a:p>
          <a:p>
            <a:pPr marL="0" indent="0">
              <a:buNone/>
            </a:pPr>
            <a:endParaRPr lang="de-DE" sz="2400" dirty="0"/>
          </a:p>
          <a:p>
            <a:pPr marL="0" indent="0">
              <a:buNone/>
            </a:pPr>
            <a:endParaRPr lang="de-DE" sz="2400" dirty="0"/>
          </a:p>
          <a:p>
            <a:pPr marL="0" indent="0">
              <a:buNone/>
            </a:pPr>
            <a:endParaRPr lang="de-DE" sz="2400" dirty="0">
              <a:solidFill>
                <a:schemeClr val="tx2">
                  <a:lumMod val="20000"/>
                  <a:lumOff val="80000"/>
                </a:schemeClr>
              </a:solidFill>
            </a:endParaRPr>
          </a:p>
          <a:p>
            <a:pPr marL="0" indent="0">
              <a:buNone/>
            </a:pPr>
            <a:endParaRPr lang="de-DE" sz="2400" dirty="0"/>
          </a:p>
          <a:p>
            <a:pPr marL="0" indent="0">
              <a:buNone/>
            </a:pPr>
            <a:endParaRPr lang="de-DE" sz="2400" dirty="0"/>
          </a:p>
          <a:p>
            <a:pPr marL="0" indent="0">
              <a:buNone/>
            </a:pPr>
            <a:r>
              <a:rPr lang="de-DE" sz="2400" dirty="0"/>
              <a:t>Prof. Dr. Sigrid James</a:t>
            </a:r>
          </a:p>
          <a:p>
            <a:pPr marL="0" indent="0">
              <a:buNone/>
            </a:pPr>
            <a:r>
              <a:rPr lang="de-DE" sz="2400" dirty="0"/>
              <a:t>University</a:t>
            </a:r>
            <a:r>
              <a:rPr lang="en-US" sz="2400" dirty="0"/>
              <a:t> of Kassel</a:t>
            </a:r>
          </a:p>
          <a:p>
            <a:pPr marL="0" indent="0">
              <a:buNone/>
            </a:pPr>
            <a:r>
              <a:rPr lang="en-US" sz="2400" dirty="0"/>
              <a:t>Department of Social Work &amp; Social Welfare</a:t>
            </a:r>
          </a:p>
          <a:p>
            <a:pPr marL="0" indent="0">
              <a:buNone/>
            </a:pPr>
            <a:r>
              <a:rPr lang="en-US" sz="2400" dirty="0"/>
              <a:t>Kassel, Germany</a:t>
            </a:r>
          </a:p>
          <a:p>
            <a:pPr marL="0" indent="0">
              <a:buNone/>
            </a:pPr>
            <a:r>
              <a:rPr lang="en-US" sz="2400" dirty="0"/>
              <a:t>Email: sigrid.james@uni-kassel.de</a:t>
            </a:r>
            <a:endParaRPr lang="de-DE" sz="2400" dirty="0"/>
          </a:p>
          <a:p>
            <a:endParaRPr lang="de-DE" dirty="0"/>
          </a:p>
        </p:txBody>
      </p:sp>
      <p:sp>
        <p:nvSpPr>
          <p:cNvPr id="4" name="Content Placeholder 3">
            <a:extLst>
              <a:ext uri="{FF2B5EF4-FFF2-40B4-BE49-F238E27FC236}">
                <a16:creationId xmlns:a16="http://schemas.microsoft.com/office/drawing/2014/main" id="{D097292A-68CD-4FC9-8C91-D6D227940CCF}"/>
              </a:ext>
            </a:extLst>
          </p:cNvPr>
          <p:cNvSpPr>
            <a:spLocks noGrp="1"/>
          </p:cNvSpPr>
          <p:nvPr>
            <p:ph sz="half" idx="2"/>
          </p:nvPr>
        </p:nvSpPr>
        <p:spPr>
          <a:xfrm>
            <a:off x="6516954" y="1814131"/>
            <a:ext cx="4572000" cy="4711076"/>
          </a:xfrm>
          <a:solidFill>
            <a:schemeClr val="accent2">
              <a:lumMod val="40000"/>
              <a:lumOff val="60000"/>
            </a:schemeClr>
          </a:solidFill>
          <a:ln w="12700">
            <a:solidFill>
              <a:schemeClr val="accent1"/>
            </a:solidFill>
          </a:ln>
        </p:spPr>
        <p:txBody>
          <a:bodyPr>
            <a:normAutofit fontScale="92500" lnSpcReduction="20000"/>
          </a:bodyPr>
          <a:lstStyle/>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Prof. Dr. Bethany Lee</a:t>
            </a:r>
          </a:p>
          <a:p>
            <a:pPr marL="0" indent="0">
              <a:buNone/>
            </a:pPr>
            <a:r>
              <a:rPr lang="en-US" sz="2400" dirty="0"/>
              <a:t>University of Maryland</a:t>
            </a:r>
          </a:p>
          <a:p>
            <a:pPr marL="0" indent="0">
              <a:buNone/>
            </a:pPr>
            <a:r>
              <a:rPr lang="en-US" sz="2400" dirty="0"/>
              <a:t>School of Social Work</a:t>
            </a:r>
          </a:p>
          <a:p>
            <a:pPr marL="0" indent="0">
              <a:buNone/>
            </a:pPr>
            <a:r>
              <a:rPr lang="en-US" sz="2400" dirty="0"/>
              <a:t>Baltimore, MD, USA</a:t>
            </a:r>
          </a:p>
          <a:p>
            <a:pPr marL="0" indent="0">
              <a:buNone/>
            </a:pPr>
            <a:r>
              <a:rPr lang="en-US" sz="2400" dirty="0"/>
              <a:t>Email: blee@ssw.umaryland.edu</a:t>
            </a:r>
          </a:p>
        </p:txBody>
      </p:sp>
      <p:pic>
        <p:nvPicPr>
          <p:cNvPr id="6" name="Picture 5">
            <a:extLst>
              <a:ext uri="{FF2B5EF4-FFF2-40B4-BE49-F238E27FC236}">
                <a16:creationId xmlns:a16="http://schemas.microsoft.com/office/drawing/2014/main" id="{33DD7194-608B-4F86-9F0D-275BDFE0C04C}"/>
              </a:ext>
            </a:extLst>
          </p:cNvPr>
          <p:cNvPicPr>
            <a:picLocks noChangeAspect="1"/>
          </p:cNvPicPr>
          <p:nvPr/>
        </p:nvPicPr>
        <p:blipFill>
          <a:blip r:embed="rId3"/>
          <a:stretch>
            <a:fillRect/>
          </a:stretch>
        </p:blipFill>
        <p:spPr>
          <a:xfrm>
            <a:off x="1312134" y="1935104"/>
            <a:ext cx="2074377" cy="2151881"/>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8924" b="24747"/>
          <a:stretch/>
        </p:blipFill>
        <p:spPr>
          <a:xfrm>
            <a:off x="6604205" y="1893030"/>
            <a:ext cx="2198749" cy="2187616"/>
          </a:xfrm>
          <a:prstGeom prst="rect">
            <a:avLst/>
          </a:prstGeom>
        </p:spPr>
      </p:pic>
    </p:spTree>
    <p:extLst>
      <p:ext uri="{BB962C8B-B14F-4D97-AF65-F5344CB8AC3E}">
        <p14:creationId xmlns:p14="http://schemas.microsoft.com/office/powerpoint/2010/main" val="1222388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4053"/>
          </a:xfrm>
        </p:spPr>
        <p:txBody>
          <a:bodyPr>
            <a:normAutofit/>
          </a:bodyPr>
          <a:lstStyle/>
          <a:p>
            <a:r>
              <a:rPr lang="en-US" dirty="0"/>
              <a:t>US Comparison: Macro System</a:t>
            </a:r>
          </a:p>
        </p:txBody>
      </p:sp>
      <p:sp>
        <p:nvSpPr>
          <p:cNvPr id="5" name="Content Placeholder 2"/>
          <p:cNvSpPr txBox="1">
            <a:spLocks/>
          </p:cNvSpPr>
          <p:nvPr/>
        </p:nvSpPr>
        <p:spPr>
          <a:xfrm>
            <a:off x="333632" y="1618733"/>
            <a:ext cx="9670191" cy="1532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Focusing on Child Welfare:</a:t>
            </a:r>
          </a:p>
          <a:p>
            <a:r>
              <a:rPr lang="en-US" dirty="0"/>
              <a:t>As of 2018, we have 437, 283 youth in out-of-home care.</a:t>
            </a:r>
          </a:p>
          <a:p>
            <a:r>
              <a:rPr lang="en-US" dirty="0"/>
              <a:t>6 youth in OOHC per 1,000 minors.</a:t>
            </a:r>
          </a:p>
        </p:txBody>
      </p:sp>
      <p:sp>
        <p:nvSpPr>
          <p:cNvPr id="6" name="Rectangle 5"/>
          <p:cNvSpPr/>
          <p:nvPr/>
        </p:nvSpPr>
        <p:spPr>
          <a:xfrm>
            <a:off x="3546389" y="5958935"/>
            <a:ext cx="8501448" cy="89906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050" dirty="0">
                <a:solidFill>
                  <a:schemeClr val="bg2">
                    <a:lumMod val="25000"/>
                  </a:schemeClr>
                </a:solidFill>
                <a:latin typeface="Arial" panose="020B0604020202020204" pitchFamily="34" charset="0"/>
                <a:cs typeface="Arial" panose="020B0604020202020204" pitchFamily="34" charset="0"/>
              </a:rPr>
              <a:t>US DHHS (2019). The AFCARS Report. Preliminary Estimates for FY 2018 as of August 22, 2019 (26). </a:t>
            </a:r>
            <a:r>
              <a:rPr lang="en-GB" sz="1050" dirty="0">
                <a:solidFill>
                  <a:schemeClr val="bg2">
                    <a:lumMod val="25000"/>
                  </a:schemeClr>
                </a:solidFill>
                <a:latin typeface="Arial" panose="020B0604020202020204" pitchFamily="34" charset="0"/>
                <a:cs typeface="Arial" panose="020B0604020202020204" pitchFamily="34" charset="0"/>
                <a:hlinkClick r:id="rId3"/>
              </a:rPr>
              <a:t>https://www.acf.hhs.gov/cb</a:t>
            </a:r>
            <a:endParaRPr lang="en-GB" sz="105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solidFill>
                  <a:schemeClr val="bg2">
                    <a:lumMod val="25000"/>
                  </a:schemeClr>
                </a:solidFill>
                <a:latin typeface="Arial" panose="020B0604020202020204" pitchFamily="34" charset="0"/>
                <a:cs typeface="Arial" panose="020B0604020202020204" pitchFamily="34" charset="0"/>
              </a:rPr>
              <a:t>AFCARS data and US Census Bureau data compiled by </a:t>
            </a:r>
            <a:r>
              <a:rPr lang="en-US" sz="1050" dirty="0" err="1">
                <a:solidFill>
                  <a:schemeClr val="bg2">
                    <a:lumMod val="25000"/>
                  </a:schemeClr>
                </a:solidFill>
                <a:latin typeface="Arial" panose="020B0604020202020204" pitchFamily="34" charset="0"/>
                <a:cs typeface="Arial" panose="020B0604020202020204" pitchFamily="34" charset="0"/>
              </a:rPr>
              <a:t>KidsCount</a:t>
            </a:r>
            <a:r>
              <a:rPr lang="en-US" sz="1050" dirty="0">
                <a:solidFill>
                  <a:schemeClr val="bg2">
                    <a:lumMod val="25000"/>
                  </a:schemeClr>
                </a:solidFill>
                <a:latin typeface="Arial" panose="020B0604020202020204" pitchFamily="34" charset="0"/>
                <a:cs typeface="Arial" panose="020B0604020202020204" pitchFamily="34" charset="0"/>
              </a:rPr>
              <a:t> (Annie E. Casey Foundation). </a:t>
            </a:r>
            <a:r>
              <a:rPr lang="en-GB" sz="1050" u="sng" dirty="0">
                <a:solidFill>
                  <a:schemeClr val="bg2">
                    <a:lumMod val="25000"/>
                  </a:schemeClr>
                </a:solidFill>
                <a:latin typeface="Arial" panose="020B0604020202020204" pitchFamily="34" charset="0"/>
                <a:cs typeface="Arial" panose="020B0604020202020204" pitchFamily="34" charset="0"/>
                <a:hlinkClick r:id="rId4"/>
              </a:rPr>
              <a:t>https://datacenter.kidscount.org/data/tables/6242-children-0-to-17-in-foster-care#detailed/1/any/false/37,871,870,573,869,36,868,867,133,38/any/12985,20455</a:t>
            </a:r>
            <a:endParaRPr lang="en-US" sz="1050" dirty="0">
              <a:solidFill>
                <a:schemeClr val="bg2">
                  <a:lumMod val="25000"/>
                </a:schemeClr>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50" dirty="0">
                <a:solidFill>
                  <a:schemeClr val="bg2">
                    <a:lumMod val="25000"/>
                  </a:schemeClr>
                </a:solidFill>
                <a:latin typeface="Arial" panose="020B0604020202020204" pitchFamily="34" charset="0"/>
                <a:cs typeface="Arial" panose="020B0604020202020204" pitchFamily="34" charset="0"/>
              </a:rPr>
              <a:t>AFCARS Reports #22-26.</a:t>
            </a:r>
          </a:p>
        </p:txBody>
      </p:sp>
      <p:graphicFrame>
        <p:nvGraphicFramePr>
          <p:cNvPr id="9" name="Chart 8"/>
          <p:cNvGraphicFramePr/>
          <p:nvPr/>
        </p:nvGraphicFramePr>
        <p:xfrm>
          <a:off x="333632" y="3089187"/>
          <a:ext cx="3969264" cy="386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nvGraphicFramePr>
        <p:xfrm>
          <a:off x="5572896" y="3150973"/>
          <a:ext cx="6178379" cy="2807962"/>
        </p:xfrm>
        <a:graphic>
          <a:graphicData uri="http://schemas.openxmlformats.org/drawingml/2006/chart">
            <c:chart xmlns:c="http://schemas.openxmlformats.org/drawingml/2006/chart" xmlns:r="http://schemas.openxmlformats.org/officeDocument/2006/relationships" r:id="rId6"/>
          </a:graphicData>
        </a:graphic>
      </p:graphicFrame>
      <p:sp>
        <p:nvSpPr>
          <p:cNvPr id="4" name="Rounded Rectangular Callout 3"/>
          <p:cNvSpPr/>
          <p:nvPr/>
        </p:nvSpPr>
        <p:spPr>
          <a:xfrm>
            <a:off x="6800851" y="2121261"/>
            <a:ext cx="5246986" cy="2105025"/>
          </a:xfrm>
          <a:prstGeom prst="wedgeRoundRectCallout">
            <a:avLst>
              <a:gd name="adj1" fmla="val -43149"/>
              <a:gd name="adj2" fmla="val -61482"/>
              <a:gd name="adj3" fmla="val 16667"/>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200" dirty="0"/>
              <a:t>311,000 children and adolescents lived in residential treatment (RT) facilities to treat severe mental health and </a:t>
            </a:r>
            <a:r>
              <a:rPr lang="en-GB" sz="2200" dirty="0" err="1"/>
              <a:t>behavioral</a:t>
            </a:r>
            <a:r>
              <a:rPr lang="en-GB" sz="2200" dirty="0"/>
              <a:t> health disorders (</a:t>
            </a:r>
            <a:r>
              <a:rPr lang="en-GB" sz="2200" dirty="0" err="1"/>
              <a:t>Center</a:t>
            </a:r>
            <a:r>
              <a:rPr lang="en-GB" sz="2200" dirty="0"/>
              <a:t> for </a:t>
            </a:r>
            <a:r>
              <a:rPr lang="en-GB" sz="2200" dirty="0" err="1"/>
              <a:t>Behavioral</a:t>
            </a:r>
            <a:r>
              <a:rPr lang="en-GB" sz="2200" dirty="0"/>
              <a:t> Health Statistics and Quality, 2018)</a:t>
            </a:r>
            <a:endParaRPr lang="en-US" sz="2200" dirty="0"/>
          </a:p>
          <a:p>
            <a:pPr algn="ctr"/>
            <a:endParaRPr lang="en-US" dirty="0"/>
          </a:p>
        </p:txBody>
      </p:sp>
      <p:sp>
        <p:nvSpPr>
          <p:cNvPr id="10" name="Rounded Rectangular Callout 9"/>
          <p:cNvSpPr/>
          <p:nvPr/>
        </p:nvSpPr>
        <p:spPr>
          <a:xfrm>
            <a:off x="3833812" y="950071"/>
            <a:ext cx="6357938" cy="572785"/>
          </a:xfrm>
          <a:prstGeom prst="wedgeRoundRectCallout">
            <a:avLst>
              <a:gd name="adj1" fmla="val -2752"/>
              <a:gd name="adj2" fmla="val 7851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a:t>But this is only Child Welfare!</a:t>
            </a:r>
            <a:endParaRPr lang="en-US" dirty="0"/>
          </a:p>
        </p:txBody>
      </p:sp>
    </p:spTree>
    <p:extLst>
      <p:ext uri="{BB962C8B-B14F-4D97-AF65-F5344CB8AC3E}">
        <p14:creationId xmlns:p14="http://schemas.microsoft.com/office/powerpoint/2010/main" val="340340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42" y="488651"/>
            <a:ext cx="10509812" cy="819288"/>
          </a:xfrm>
        </p:spPr>
        <p:txBody>
          <a:bodyPr/>
          <a:lstStyle/>
          <a:p>
            <a:r>
              <a:rPr lang="en-US" dirty="0"/>
              <a:t>US Macro System Limitations</a:t>
            </a:r>
          </a:p>
        </p:txBody>
      </p:sp>
      <p:sp>
        <p:nvSpPr>
          <p:cNvPr id="5" name="Content Placeholder 2"/>
          <p:cNvSpPr txBox="1">
            <a:spLocks/>
          </p:cNvSpPr>
          <p:nvPr/>
        </p:nvSpPr>
        <p:spPr>
          <a:xfrm>
            <a:off x="3328983" y="2380169"/>
            <a:ext cx="7500942" cy="43540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Separate systems challenge knowledge of:</a:t>
            </a:r>
          </a:p>
          <a:p>
            <a:pPr lvl="1"/>
            <a:r>
              <a:rPr lang="en-US" dirty="0"/>
              <a:t>Average cost per day/stay;</a:t>
            </a:r>
          </a:p>
          <a:p>
            <a:pPr lvl="1"/>
            <a:r>
              <a:rPr lang="en-US" dirty="0"/>
              <a:t>Number/type of programs;</a:t>
            </a:r>
          </a:p>
          <a:p>
            <a:pPr lvl="1"/>
            <a:r>
              <a:rPr lang="en-US" dirty="0"/>
              <a:t>Number of  kids/program;</a:t>
            </a:r>
          </a:p>
          <a:p>
            <a:pPr lvl="1"/>
            <a:r>
              <a:rPr lang="en-US" dirty="0"/>
              <a:t>Agency type: public, private, non-profit, for-profit;</a:t>
            </a:r>
          </a:p>
          <a:p>
            <a:pPr lvl="1"/>
            <a:r>
              <a:rPr lang="en-US" dirty="0"/>
              <a:t>Aims of (T)RC;</a:t>
            </a:r>
          </a:p>
          <a:p>
            <a:pPr lvl="1"/>
            <a:r>
              <a:rPr lang="en-US" dirty="0"/>
              <a:t>Average length of stay;</a:t>
            </a:r>
          </a:p>
          <a:p>
            <a:pPr lvl="1"/>
            <a:r>
              <a:rPr lang="en-US" dirty="0"/>
              <a:t>Primary concepts/theories;</a:t>
            </a:r>
          </a:p>
          <a:p>
            <a:pPr lvl="1"/>
            <a:endParaRPr lang="en-US" dirty="0"/>
          </a:p>
          <a:p>
            <a:r>
              <a:rPr lang="en-US" dirty="0"/>
              <a:t>Also, states vary in policy/regulation and little national guidance</a:t>
            </a:r>
          </a:p>
        </p:txBody>
      </p:sp>
      <p:sp>
        <p:nvSpPr>
          <p:cNvPr id="7" name="Pentagon 6"/>
          <p:cNvSpPr/>
          <p:nvPr/>
        </p:nvSpPr>
        <p:spPr>
          <a:xfrm>
            <a:off x="395279" y="4985684"/>
            <a:ext cx="2524125" cy="683267"/>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dirty="0"/>
              <a:t>Education</a:t>
            </a:r>
          </a:p>
        </p:txBody>
      </p:sp>
      <p:sp>
        <p:nvSpPr>
          <p:cNvPr id="8" name="Pentagon 7"/>
          <p:cNvSpPr/>
          <p:nvPr/>
        </p:nvSpPr>
        <p:spPr>
          <a:xfrm>
            <a:off x="395280" y="2748531"/>
            <a:ext cx="2524125" cy="93383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Juvenile Justice</a:t>
            </a:r>
          </a:p>
        </p:txBody>
      </p:sp>
      <p:sp>
        <p:nvSpPr>
          <p:cNvPr id="9" name="Pentagon 8"/>
          <p:cNvSpPr/>
          <p:nvPr/>
        </p:nvSpPr>
        <p:spPr>
          <a:xfrm>
            <a:off x="395280" y="3866749"/>
            <a:ext cx="2524125" cy="99375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Behavioral Health</a:t>
            </a:r>
          </a:p>
        </p:txBody>
      </p:sp>
      <p:sp>
        <p:nvSpPr>
          <p:cNvPr id="10" name="Pentagon 9"/>
          <p:cNvSpPr/>
          <p:nvPr/>
        </p:nvSpPr>
        <p:spPr>
          <a:xfrm>
            <a:off x="395283" y="1861755"/>
            <a:ext cx="2524125" cy="72904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Child Welfare</a:t>
            </a:r>
          </a:p>
        </p:txBody>
      </p:sp>
      <p:sp>
        <p:nvSpPr>
          <p:cNvPr id="11" name="Pentagon 10"/>
          <p:cNvSpPr/>
          <p:nvPr/>
        </p:nvSpPr>
        <p:spPr>
          <a:xfrm>
            <a:off x="395279" y="5794136"/>
            <a:ext cx="2524125" cy="94013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Private Insurance</a:t>
            </a:r>
          </a:p>
        </p:txBody>
      </p:sp>
    </p:spTree>
    <p:extLst>
      <p:ext uri="{BB962C8B-B14F-4D97-AF65-F5344CB8AC3E}">
        <p14:creationId xmlns:p14="http://schemas.microsoft.com/office/powerpoint/2010/main" val="110925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92" y="490130"/>
            <a:ext cx="9290556" cy="787342"/>
          </a:xfrm>
        </p:spPr>
        <p:txBody>
          <a:bodyPr>
            <a:normAutofit/>
          </a:bodyPr>
          <a:lstStyle/>
          <a:p>
            <a:r>
              <a:rPr lang="en-US" dirty="0"/>
              <a:t>US (t)RC Program features</a:t>
            </a:r>
          </a:p>
        </p:txBody>
      </p:sp>
      <p:sp>
        <p:nvSpPr>
          <p:cNvPr id="5" name="Content Placeholder 2"/>
          <p:cNvSpPr txBox="1">
            <a:spLocks/>
          </p:cNvSpPr>
          <p:nvPr/>
        </p:nvSpPr>
        <p:spPr>
          <a:xfrm>
            <a:off x="519114" y="1794595"/>
            <a:ext cx="10793320" cy="39791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Conceptual Model: Evidence-Based Practice?</a:t>
            </a:r>
          </a:p>
          <a:p>
            <a:pPr lvl="1"/>
            <a:r>
              <a:rPr lang="en-US" dirty="0"/>
              <a:t>88% of ACRC programs reported using at least one EBP*</a:t>
            </a:r>
          </a:p>
          <a:p>
            <a:pPr lvl="2"/>
            <a:r>
              <a:rPr lang="en-US" dirty="0"/>
              <a:t>56% reported using 3 or more practices</a:t>
            </a:r>
          </a:p>
          <a:p>
            <a:pPr lvl="1"/>
            <a:endParaRPr lang="en-US" dirty="0"/>
          </a:p>
          <a:p>
            <a:r>
              <a:rPr lang="en-US" dirty="0"/>
              <a:t>No national quality standards, some state policies.</a:t>
            </a:r>
          </a:p>
          <a:p>
            <a:pPr lvl="1"/>
            <a:r>
              <a:rPr lang="en-US" dirty="0"/>
              <a:t>Structured program model may be indicator of program quality (Farmer et al., 2017)</a:t>
            </a:r>
          </a:p>
          <a:p>
            <a:pPr lvl="1"/>
            <a:r>
              <a:rPr lang="en-US" dirty="0"/>
              <a:t>Accreditation is becoming more commonly required (for QRTP but also in some states), but no empirical evidence to support accreditation as a necessary/sufficient quality standard;</a:t>
            </a:r>
          </a:p>
        </p:txBody>
      </p:sp>
      <p:sp>
        <p:nvSpPr>
          <p:cNvPr id="3" name="Rectangle 2"/>
          <p:cNvSpPr/>
          <p:nvPr/>
        </p:nvSpPr>
        <p:spPr>
          <a:xfrm>
            <a:off x="324092" y="5912082"/>
            <a:ext cx="11390812" cy="757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*James, S., Thompson, R., Sternberg, N., </a:t>
            </a:r>
            <a:r>
              <a:rPr lang="en-US" dirty="0" err="1"/>
              <a:t>Schnur</a:t>
            </a:r>
            <a:r>
              <a:rPr lang="en-US" dirty="0"/>
              <a:t>, E., Ross, J., Butler, L., &amp; </a:t>
            </a:r>
            <a:r>
              <a:rPr lang="en-US" dirty="0" err="1"/>
              <a:t>Muirhead</a:t>
            </a:r>
            <a:r>
              <a:rPr lang="en-US" dirty="0"/>
              <a:t>, J. (2015). Attitudes, perceptions, and utilization of evidence-based practices in residential care. </a:t>
            </a:r>
            <a:r>
              <a:rPr lang="en-US" i="1" dirty="0"/>
              <a:t>Residential Treatment for Children &amp; Youth, 32</a:t>
            </a:r>
            <a:r>
              <a:rPr lang="en-US" dirty="0"/>
              <a:t>, 144-166.</a:t>
            </a:r>
          </a:p>
        </p:txBody>
      </p:sp>
    </p:spTree>
    <p:extLst>
      <p:ext uri="{BB962C8B-B14F-4D97-AF65-F5344CB8AC3E}">
        <p14:creationId xmlns:p14="http://schemas.microsoft.com/office/powerpoint/2010/main" val="2309551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92" y="490130"/>
            <a:ext cx="7252365" cy="787342"/>
          </a:xfrm>
        </p:spPr>
        <p:txBody>
          <a:bodyPr>
            <a:normAutofit/>
          </a:bodyPr>
          <a:lstStyle/>
          <a:p>
            <a:r>
              <a:rPr lang="en-US" dirty="0"/>
              <a:t>US (t)RC Program features</a:t>
            </a:r>
          </a:p>
        </p:txBody>
      </p:sp>
      <p:sp>
        <p:nvSpPr>
          <p:cNvPr id="5" name="Content Placeholder 2"/>
          <p:cNvSpPr txBox="1">
            <a:spLocks/>
          </p:cNvSpPr>
          <p:nvPr/>
        </p:nvSpPr>
        <p:spPr>
          <a:xfrm>
            <a:off x="519115" y="1794597"/>
            <a:ext cx="78672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Extended Foster Care (providing supports to older youth/ </a:t>
            </a:r>
            <a:r>
              <a:rPr lang="en-US" dirty="0" err="1"/>
              <a:t>careleavers</a:t>
            </a:r>
            <a:r>
              <a:rPr lang="en-US" dirty="0"/>
              <a:t>) beyond 18 is active in 46 states*;</a:t>
            </a:r>
          </a:p>
          <a:p>
            <a:r>
              <a:rPr lang="en-US" dirty="0"/>
              <a:t>Aftercare is increasingly understood as important, but inconsistently funded/required (other than QRTPs);</a:t>
            </a:r>
          </a:p>
          <a:p>
            <a:pPr marL="0" indent="0">
              <a:buNone/>
            </a:pPr>
            <a:endParaRPr lang="en-US" dirty="0"/>
          </a:p>
        </p:txBody>
      </p:sp>
      <p:sp>
        <p:nvSpPr>
          <p:cNvPr id="3" name="Rectangle 2"/>
          <p:cNvSpPr/>
          <p:nvPr/>
        </p:nvSpPr>
        <p:spPr>
          <a:xfrm>
            <a:off x="130629" y="6191794"/>
            <a:ext cx="8830491" cy="666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*Child Welfare Information Gateway (2017). Extension of Foster Care Beyond Age 18. Available: </a:t>
            </a:r>
            <a:r>
              <a:rPr lang="en-US" dirty="0">
                <a:hlinkClick r:id="rId3"/>
              </a:rPr>
              <a:t>https://www.childwelfare.gov/topics/systemwide/laws-policies/statutes/extensionfc/</a:t>
            </a:r>
            <a:endParaRPr lang="en-US" dirty="0"/>
          </a:p>
        </p:txBody>
      </p:sp>
      <p:pic>
        <p:nvPicPr>
          <p:cNvPr id="6" name="Picture 5"/>
          <p:cNvPicPr/>
          <p:nvPr/>
        </p:nvPicPr>
        <p:blipFill rotWithShape="1">
          <a:blip r:embed="rId4">
            <a:extLst>
              <a:ext uri="{BEBA8EAE-BF5A-486C-A8C5-ECC9F3942E4B}">
                <a14:imgProps xmlns:a14="http://schemas.microsoft.com/office/drawing/2010/main">
                  <a14:imgLayer>
                    <a14:imgEffect>
                      <a14:sharpenSoften amount="25000"/>
                    </a14:imgEffect>
                  </a14:imgLayer>
                </a14:imgProps>
              </a:ext>
              <a:ext uri="{28A0092B-C50C-407E-A947-70E740481C1C}">
                <a14:useLocalDpi xmlns:a14="http://schemas.microsoft.com/office/drawing/2010/main" val="0"/>
              </a:ext>
            </a:extLst>
          </a:blip>
          <a:srcRect t="40821"/>
          <a:stretch/>
        </p:blipFill>
        <p:spPr>
          <a:xfrm>
            <a:off x="8516983" y="186864"/>
            <a:ext cx="3544389" cy="3011852"/>
          </a:xfrm>
          <a:prstGeom prst="rect">
            <a:avLst/>
          </a:prstGeom>
        </p:spPr>
      </p:pic>
    </p:spTree>
    <p:extLst>
      <p:ext uri="{BB962C8B-B14F-4D97-AF65-F5344CB8AC3E}">
        <p14:creationId xmlns:p14="http://schemas.microsoft.com/office/powerpoint/2010/main" val="3076796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FE38-3F8E-4E12-8C7D-C4FAE9D3A6C5}"/>
              </a:ext>
            </a:extLst>
          </p:cNvPr>
          <p:cNvSpPr>
            <a:spLocks noGrp="1"/>
          </p:cNvSpPr>
          <p:nvPr>
            <p:ph type="title"/>
          </p:nvPr>
        </p:nvSpPr>
        <p:spPr>
          <a:xfrm>
            <a:off x="101172" y="90848"/>
            <a:ext cx="11989656" cy="481519"/>
          </a:xfrm>
        </p:spPr>
        <p:txBody>
          <a:bodyPr>
            <a:normAutofit fontScale="90000"/>
          </a:bodyPr>
          <a:lstStyle/>
          <a:p>
            <a:r>
              <a:rPr lang="en-US" dirty="0"/>
              <a:t>Characteristics of Youth</a:t>
            </a:r>
          </a:p>
        </p:txBody>
      </p:sp>
      <p:sp>
        <p:nvSpPr>
          <p:cNvPr id="3" name="Content Placeholder 2">
            <a:extLst>
              <a:ext uri="{FF2B5EF4-FFF2-40B4-BE49-F238E27FC236}">
                <a16:creationId xmlns:a16="http://schemas.microsoft.com/office/drawing/2014/main" id="{ED8725BB-082D-4D66-A71B-2C334EF78466}"/>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D51964B6-5CA2-46FD-A23A-67711CE9B140}"/>
              </a:ext>
            </a:extLst>
          </p:cNvPr>
          <p:cNvGraphicFramePr>
            <a:graphicFrameLocks/>
          </p:cNvGraphicFramePr>
          <p:nvPr>
            <p:extLst>
              <p:ext uri="{D42A27DB-BD31-4B8C-83A1-F6EECF244321}">
                <p14:modId xmlns:p14="http://schemas.microsoft.com/office/powerpoint/2010/main" val="3865750263"/>
              </p:ext>
            </p:extLst>
          </p:nvPr>
        </p:nvGraphicFramePr>
        <p:xfrm>
          <a:off x="60960" y="767959"/>
          <a:ext cx="12070080" cy="5721230"/>
        </p:xfrm>
        <a:graphic>
          <a:graphicData uri="http://schemas.openxmlformats.org/drawingml/2006/table">
            <a:tbl>
              <a:tblPr firstRow="1" bandRow="1">
                <a:tableStyleId>{21E4AEA4-8DFA-4A89-87EB-49C32662AFE0}</a:tableStyleId>
              </a:tblPr>
              <a:tblGrid>
                <a:gridCol w="2011680">
                  <a:extLst>
                    <a:ext uri="{9D8B030D-6E8A-4147-A177-3AD203B41FA5}">
                      <a16:colId xmlns:a16="http://schemas.microsoft.com/office/drawing/2014/main" val="1082829010"/>
                    </a:ext>
                  </a:extLst>
                </a:gridCol>
                <a:gridCol w="2011680">
                  <a:extLst>
                    <a:ext uri="{9D8B030D-6E8A-4147-A177-3AD203B41FA5}">
                      <a16:colId xmlns:a16="http://schemas.microsoft.com/office/drawing/2014/main" val="2745431261"/>
                    </a:ext>
                  </a:extLst>
                </a:gridCol>
                <a:gridCol w="2011680">
                  <a:extLst>
                    <a:ext uri="{9D8B030D-6E8A-4147-A177-3AD203B41FA5}">
                      <a16:colId xmlns:a16="http://schemas.microsoft.com/office/drawing/2014/main" val="690942618"/>
                    </a:ext>
                  </a:extLst>
                </a:gridCol>
                <a:gridCol w="2011680">
                  <a:extLst>
                    <a:ext uri="{9D8B030D-6E8A-4147-A177-3AD203B41FA5}">
                      <a16:colId xmlns:a16="http://schemas.microsoft.com/office/drawing/2014/main" val="3352584939"/>
                    </a:ext>
                  </a:extLst>
                </a:gridCol>
                <a:gridCol w="2011680">
                  <a:extLst>
                    <a:ext uri="{9D8B030D-6E8A-4147-A177-3AD203B41FA5}">
                      <a16:colId xmlns:a16="http://schemas.microsoft.com/office/drawing/2014/main" val="679899648"/>
                    </a:ext>
                  </a:extLst>
                </a:gridCol>
                <a:gridCol w="2011680">
                  <a:extLst>
                    <a:ext uri="{9D8B030D-6E8A-4147-A177-3AD203B41FA5}">
                      <a16:colId xmlns:a16="http://schemas.microsoft.com/office/drawing/2014/main" val="2926739984"/>
                    </a:ext>
                  </a:extLst>
                </a:gridCol>
              </a:tblGrid>
              <a:tr h="548640">
                <a:tc>
                  <a:txBody>
                    <a:bodyPr/>
                    <a:lstStyle/>
                    <a:p>
                      <a:endParaRPr lang="en-US" sz="1600" dirty="0">
                        <a:latin typeface="+mn-lt"/>
                      </a:endParaRPr>
                    </a:p>
                  </a:txBody>
                  <a:tcPr/>
                </a:tc>
                <a:tc>
                  <a:txBody>
                    <a:bodyPr/>
                    <a:lstStyle/>
                    <a:p>
                      <a:pPr algn="ctr"/>
                      <a:r>
                        <a:rPr lang="en-US" sz="1600" dirty="0">
                          <a:latin typeface="+mn-lt"/>
                        </a:rPr>
                        <a:t>FINLAND</a:t>
                      </a:r>
                    </a:p>
                  </a:txBody>
                  <a:tcPr/>
                </a:tc>
                <a:tc>
                  <a:txBody>
                    <a:bodyPr/>
                    <a:lstStyle/>
                    <a:p>
                      <a:pPr algn="ctr"/>
                      <a:r>
                        <a:rPr lang="en-US" sz="1600" dirty="0">
                          <a:latin typeface="+mn-lt"/>
                        </a:rPr>
                        <a:t>GERMANY</a:t>
                      </a:r>
                    </a:p>
                  </a:txBody>
                  <a:tcPr/>
                </a:tc>
                <a:tc>
                  <a:txBody>
                    <a:bodyPr/>
                    <a:lstStyle/>
                    <a:p>
                      <a:pPr algn="ctr"/>
                      <a:r>
                        <a:rPr lang="en-US" sz="1600" dirty="0">
                          <a:latin typeface="+mn-lt"/>
                        </a:rPr>
                        <a:t>ITALY</a:t>
                      </a:r>
                    </a:p>
                  </a:txBody>
                  <a:tcPr/>
                </a:tc>
                <a:tc>
                  <a:txBody>
                    <a:bodyPr/>
                    <a:lstStyle/>
                    <a:p>
                      <a:pPr algn="ctr"/>
                      <a:r>
                        <a:rPr lang="en-US" sz="1600" dirty="0">
                          <a:latin typeface="+mn-lt"/>
                        </a:rPr>
                        <a:t>LITHUANIA</a:t>
                      </a:r>
                    </a:p>
                  </a:txBody>
                  <a:tcPr/>
                </a:tc>
                <a:tc>
                  <a:txBody>
                    <a:bodyPr/>
                    <a:lstStyle/>
                    <a:p>
                      <a:pPr algn="ctr"/>
                      <a:r>
                        <a:rPr lang="en-US" sz="1600" dirty="0">
                          <a:latin typeface="+mn-lt"/>
                        </a:rPr>
                        <a:t>SPAIN</a:t>
                      </a:r>
                    </a:p>
                  </a:txBody>
                  <a:tcPr/>
                </a:tc>
                <a:extLst>
                  <a:ext uri="{0D108BD9-81ED-4DB2-BD59-A6C34878D82A}">
                    <a16:rowId xmlns:a16="http://schemas.microsoft.com/office/drawing/2014/main" val="2445851850"/>
                  </a:ext>
                </a:extLst>
              </a:tr>
              <a:tr h="576072">
                <a:tc>
                  <a:txBody>
                    <a:bodyPr/>
                    <a:lstStyle/>
                    <a:p>
                      <a:r>
                        <a:rPr lang="en-US" sz="1600" dirty="0">
                          <a:latin typeface="+mn-lt"/>
                        </a:rPr>
                        <a:t>Gender ratio (m/f)</a:t>
                      </a:r>
                    </a:p>
                  </a:txBody>
                  <a:tcPr/>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5118213"/>
                  </a:ext>
                </a:extLst>
              </a:tr>
              <a:tr h="576072">
                <a:tc>
                  <a:txBody>
                    <a:bodyPr/>
                    <a:lstStyle/>
                    <a:p>
                      <a:r>
                        <a:rPr lang="en-US" sz="1600" dirty="0">
                          <a:latin typeface="+mn-lt"/>
                        </a:rPr>
                        <a:t>Average age/age categories</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525272559"/>
                  </a:ext>
                </a:extLst>
              </a:tr>
              <a:tr h="563947">
                <a:tc>
                  <a:txBody>
                    <a:bodyPr/>
                    <a:lstStyle/>
                    <a:p>
                      <a:r>
                        <a:rPr lang="en-US" sz="1600" dirty="0">
                          <a:latin typeface="+mn-lt"/>
                        </a:rPr>
                        <a:t>Average age at entry into</a:t>
                      </a:r>
                      <a:r>
                        <a:rPr lang="en-US" sz="1600" baseline="0" dirty="0">
                          <a:latin typeface="+mn-lt"/>
                        </a:rPr>
                        <a:t> RC</a:t>
                      </a:r>
                      <a:endParaRPr lang="en-US" sz="1600" dirty="0">
                        <a:latin typeface="+mn-lt"/>
                      </a:endParaRPr>
                    </a:p>
                  </a:txBody>
                  <a:tcPr/>
                </a:tc>
                <a:tc>
                  <a:txBody>
                    <a:bodyPr/>
                    <a:lstStyle/>
                    <a:p>
                      <a:endParaRPr lang="en-US" sz="1600" dirty="0"/>
                    </a:p>
                    <a:p>
                      <a:endParaRPr lang="en-US" sz="1600" dirty="0"/>
                    </a:p>
                  </a:txBody>
                  <a:tcPr/>
                </a:tc>
                <a:tc>
                  <a:txBody>
                    <a:bodyPr/>
                    <a:lstStyle/>
                    <a:p>
                      <a:endParaRPr lang="en-US" sz="1600" dirty="0"/>
                    </a:p>
                  </a:txBody>
                  <a:tcPr/>
                </a:tc>
                <a:tc>
                  <a:txBody>
                    <a:bodyPr/>
                    <a:lstStyle/>
                    <a:p>
                      <a:endParaRPr lang="en-US" sz="1600"/>
                    </a:p>
                  </a:txBody>
                  <a:tcPr/>
                </a:tc>
                <a:tc>
                  <a:txBody>
                    <a:bodyPr/>
                    <a:lstStyle/>
                    <a:p>
                      <a:endParaRPr lang="en-US" sz="1600" dirty="0"/>
                    </a:p>
                  </a:txBody>
                  <a:tcPr/>
                </a:tc>
                <a:tc>
                  <a:txBody>
                    <a:bodyPr/>
                    <a:lstStyle/>
                    <a:p>
                      <a:endParaRPr lang="en-US" sz="1600"/>
                    </a:p>
                  </a:txBody>
                  <a:tcPr/>
                </a:tc>
                <a:extLst>
                  <a:ext uri="{0D108BD9-81ED-4DB2-BD59-A6C34878D82A}">
                    <a16:rowId xmlns:a16="http://schemas.microsoft.com/office/drawing/2014/main" val="1866610546"/>
                  </a:ext>
                </a:extLst>
              </a:tr>
              <a:tr h="576072">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 of youth in</a:t>
                      </a:r>
                      <a:r>
                        <a:rPr lang="en-US" sz="1600" baseline="0" dirty="0">
                          <a:effectLst/>
                          <a:latin typeface="+mn-lt"/>
                          <a:ea typeface="Calibri" panose="020F0502020204030204" pitchFamily="34" charset="0"/>
                          <a:cs typeface="Times New Roman" panose="02020603050405020304" pitchFamily="18" charset="0"/>
                        </a:rPr>
                        <a:t> RC w/ </a:t>
                      </a:r>
                      <a:r>
                        <a:rPr lang="en-US" sz="1600" dirty="0">
                          <a:effectLst/>
                          <a:latin typeface="+mn-lt"/>
                          <a:ea typeface="Calibri" panose="020F0502020204030204" pitchFamily="34" charset="0"/>
                          <a:cs typeface="Times New Roman" panose="02020603050405020304" pitchFamily="18" charset="0"/>
                        </a:rPr>
                        <a:t>a migration background</a:t>
                      </a:r>
                    </a:p>
                  </a:txBody>
                  <a:tcPr marL="68580" marR="68580" marT="0" marB="0"/>
                </a:tc>
                <a:tc>
                  <a:txBody>
                    <a:bodyPr/>
                    <a:lstStyle/>
                    <a:p>
                      <a:endParaRPr lang="en-US" sz="1600" dirty="0"/>
                    </a:p>
                  </a:txBody>
                  <a:tcPr/>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980970"/>
                  </a:ext>
                </a:extLst>
              </a:tr>
              <a:tr h="576072">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Number of UMRs</a:t>
                      </a:r>
                    </a:p>
                  </a:txBody>
                  <a:tcPr marL="68580" marR="68580" marT="0" marB="0"/>
                </a:tc>
                <a:tc>
                  <a:txBody>
                    <a:bodyPr/>
                    <a:lstStyle/>
                    <a:p>
                      <a:endParaRPr lang="en-US" sz="1600" dirty="0"/>
                    </a:p>
                  </a:txBody>
                  <a:tcPr/>
                </a:tc>
                <a:tc>
                  <a:txBody>
                    <a:bodyPr/>
                    <a:lstStyle/>
                    <a:p>
                      <a:pPr marL="0" lvl="0" indent="0">
                        <a:lnSpc>
                          <a:spcPct val="107000"/>
                        </a:lnSpc>
                        <a:spcAft>
                          <a:spcPts val="0"/>
                        </a:spcAft>
                        <a:buFont typeface="Wingdings" panose="05000000000000000000" pitchFamily="2" charset="2"/>
                        <a:buNone/>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Wingdings" panose="05000000000000000000" pitchFamily="2" charset="2"/>
                        <a:buNone/>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Wingdings" panose="05000000000000000000" pitchFamily="2" charset="2"/>
                        <a:buNone/>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lvl="0" indent="0">
                        <a:lnSpc>
                          <a:spcPct val="107000"/>
                        </a:lnSpc>
                        <a:spcAft>
                          <a:spcPts val="0"/>
                        </a:spcAft>
                        <a:buFont typeface="Wingdings" panose="05000000000000000000" pitchFamily="2" charset="2"/>
                        <a:buNone/>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7113787"/>
                  </a:ext>
                </a:extLst>
              </a:tr>
              <a:tr h="563947">
                <a:tc>
                  <a:txBody>
                    <a:bodyPr/>
                    <a:lstStyle/>
                    <a:p>
                      <a:pPr marL="0" marR="0">
                        <a:lnSpc>
                          <a:spcPct val="107000"/>
                        </a:lnSpc>
                        <a:spcBef>
                          <a:spcPts val="0"/>
                        </a:spcBef>
                        <a:spcAft>
                          <a:spcPts val="0"/>
                        </a:spcAft>
                      </a:pPr>
                      <a:r>
                        <a:rPr lang="en-US" sz="1600" dirty="0">
                          <a:effectLst/>
                          <a:latin typeface="+mn-lt"/>
                          <a:ea typeface="Calibri" panose="020F0502020204030204" pitchFamily="34" charset="0"/>
                          <a:cs typeface="Times New Roman" panose="02020603050405020304" pitchFamily="18" charset="0"/>
                        </a:rPr>
                        <a:t>Rate of mental health problems</a:t>
                      </a:r>
                    </a:p>
                  </a:txBody>
                  <a:tcPr marL="68580" marR="68580" marT="0" marB="0"/>
                </a:tc>
                <a:tc>
                  <a:txBody>
                    <a:bodyPr/>
                    <a:lstStyle/>
                    <a:p>
                      <a:endParaRPr lang="en-US" sz="1600" dirty="0"/>
                    </a:p>
                  </a:txBody>
                  <a:tcPr/>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de-DE"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001113"/>
                  </a:ext>
                </a:extLst>
              </a:tr>
              <a:tr h="548640">
                <a:tc>
                  <a:txBody>
                    <a:bodyPr/>
                    <a:lstStyle/>
                    <a:p>
                      <a:r>
                        <a:rPr lang="en-US" sz="1600" dirty="0">
                          <a:latin typeface="+mn-lt"/>
                        </a:rPr>
                        <a:t>% of single parent families</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2955513726"/>
                  </a:ext>
                </a:extLst>
              </a:tr>
              <a:tr h="563947">
                <a:tc>
                  <a:txBody>
                    <a:bodyPr/>
                    <a:lstStyle/>
                    <a:p>
                      <a:r>
                        <a:rPr lang="en-US" sz="1600" dirty="0">
                          <a:latin typeface="+mn-lt"/>
                        </a:rPr>
                        <a:t>Primary reason for entry into RC</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4188188717"/>
                  </a:ext>
                </a:extLst>
              </a:tr>
              <a:tr h="563947">
                <a:tc>
                  <a:txBody>
                    <a:bodyPr/>
                    <a:lstStyle/>
                    <a:p>
                      <a:r>
                        <a:rPr lang="en-US" sz="1600" dirty="0">
                          <a:latin typeface="+mn-lt"/>
                        </a:rPr>
                        <a:t>Average length of stay</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tc>
                <a:extLst>
                  <a:ext uri="{0D108BD9-81ED-4DB2-BD59-A6C34878D82A}">
                    <a16:rowId xmlns:a16="http://schemas.microsoft.com/office/drawing/2014/main" val="3610725167"/>
                  </a:ext>
                </a:extLst>
              </a:tr>
            </a:tbl>
          </a:graphicData>
        </a:graphic>
      </p:graphicFrame>
    </p:spTree>
    <p:extLst>
      <p:ext uri="{BB962C8B-B14F-4D97-AF65-F5344CB8AC3E}">
        <p14:creationId xmlns:p14="http://schemas.microsoft.com/office/powerpoint/2010/main" val="213702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5796-05DC-4315-B571-E3C5D7FEC092}"/>
              </a:ext>
            </a:extLst>
          </p:cNvPr>
          <p:cNvSpPr>
            <a:spLocks noGrp="1"/>
          </p:cNvSpPr>
          <p:nvPr>
            <p:ph type="title"/>
          </p:nvPr>
        </p:nvSpPr>
        <p:spPr>
          <a:xfrm>
            <a:off x="0" y="0"/>
            <a:ext cx="12192000" cy="810491"/>
          </a:xfrm>
        </p:spPr>
        <p:txBody>
          <a:bodyPr>
            <a:normAutofit/>
          </a:bodyPr>
          <a:lstStyle/>
          <a:p>
            <a:r>
              <a:rPr lang="en-US" dirty="0"/>
              <a:t>Gender Ratio &amp; % of YOUTH WITH MIGRATION BACKGROUND</a:t>
            </a:r>
          </a:p>
        </p:txBody>
      </p:sp>
      <p:graphicFrame>
        <p:nvGraphicFramePr>
          <p:cNvPr id="6" name="Content Placeholder 5">
            <a:extLst>
              <a:ext uri="{FF2B5EF4-FFF2-40B4-BE49-F238E27FC236}">
                <a16:creationId xmlns:a16="http://schemas.microsoft.com/office/drawing/2014/main" id="{34BA9460-C4EE-482B-8AFC-8B9E411AC258}"/>
              </a:ext>
            </a:extLst>
          </p:cNvPr>
          <p:cNvGraphicFramePr>
            <a:graphicFrameLocks noGrp="1"/>
          </p:cNvGraphicFramePr>
          <p:nvPr>
            <p:ph sz="half" idx="1"/>
            <p:extLst>
              <p:ext uri="{D42A27DB-BD31-4B8C-83A1-F6EECF244321}">
                <p14:modId xmlns:p14="http://schemas.microsoft.com/office/powerpoint/2010/main" val="978944894"/>
              </p:ext>
            </p:extLst>
          </p:nvPr>
        </p:nvGraphicFramePr>
        <p:xfrm>
          <a:off x="1331167" y="1117974"/>
          <a:ext cx="9473682" cy="43062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4A4743B-BA61-4320-9FD9-0C80785BA161}"/>
              </a:ext>
            </a:extLst>
          </p:cNvPr>
          <p:cNvSpPr txBox="1"/>
          <p:nvPr/>
        </p:nvSpPr>
        <p:spPr>
          <a:xfrm>
            <a:off x="4142792" y="5946710"/>
            <a:ext cx="737702" cy="369332"/>
          </a:xfrm>
          <a:prstGeom prst="rect">
            <a:avLst/>
          </a:prstGeom>
          <a:solidFill>
            <a:schemeClr val="bg1"/>
          </a:solidFill>
        </p:spPr>
        <p:txBody>
          <a:bodyPr wrap="none" rtlCol="0">
            <a:spAutoFit/>
          </a:bodyPr>
          <a:lstStyle/>
          <a:p>
            <a:pPr algn="ctr"/>
            <a:r>
              <a:rPr lang="en-US" dirty="0"/>
              <a:t>53.3%</a:t>
            </a:r>
          </a:p>
        </p:txBody>
      </p:sp>
      <p:sp>
        <p:nvSpPr>
          <p:cNvPr id="8" name="TextBox 7">
            <a:extLst>
              <a:ext uri="{FF2B5EF4-FFF2-40B4-BE49-F238E27FC236}">
                <a16:creationId xmlns:a16="http://schemas.microsoft.com/office/drawing/2014/main" id="{57E8F21D-31FB-4310-BC84-CF6D74FD0834}"/>
              </a:ext>
            </a:extLst>
          </p:cNvPr>
          <p:cNvSpPr txBox="1"/>
          <p:nvPr/>
        </p:nvSpPr>
        <p:spPr>
          <a:xfrm>
            <a:off x="9470165" y="5946710"/>
            <a:ext cx="737702" cy="369332"/>
          </a:xfrm>
          <a:prstGeom prst="rect">
            <a:avLst/>
          </a:prstGeom>
          <a:solidFill>
            <a:schemeClr val="bg1"/>
          </a:solidFill>
        </p:spPr>
        <p:txBody>
          <a:bodyPr wrap="none" rtlCol="0">
            <a:spAutoFit/>
          </a:bodyPr>
          <a:lstStyle/>
          <a:p>
            <a:pPr algn="ctr"/>
            <a:r>
              <a:rPr lang="en-US" dirty="0"/>
              <a:t>55.0%</a:t>
            </a:r>
          </a:p>
        </p:txBody>
      </p:sp>
      <p:sp>
        <p:nvSpPr>
          <p:cNvPr id="10" name="TextBox 9">
            <a:extLst>
              <a:ext uri="{FF2B5EF4-FFF2-40B4-BE49-F238E27FC236}">
                <a16:creationId xmlns:a16="http://schemas.microsoft.com/office/drawing/2014/main" id="{27E964B0-D469-4CF7-A218-056000DF65DE}"/>
              </a:ext>
            </a:extLst>
          </p:cNvPr>
          <p:cNvSpPr txBox="1"/>
          <p:nvPr/>
        </p:nvSpPr>
        <p:spPr>
          <a:xfrm>
            <a:off x="1900435" y="5946710"/>
            <a:ext cx="1710597" cy="369332"/>
          </a:xfrm>
          <a:prstGeom prst="rect">
            <a:avLst/>
          </a:prstGeom>
          <a:solidFill>
            <a:schemeClr val="bg1"/>
          </a:solidFill>
        </p:spPr>
        <p:txBody>
          <a:bodyPr wrap="none" rtlCol="0">
            <a:spAutoFit/>
          </a:bodyPr>
          <a:lstStyle/>
          <a:p>
            <a:pPr algn="ctr"/>
            <a:r>
              <a:rPr lang="en-US" dirty="0"/>
              <a:t>no data available</a:t>
            </a:r>
          </a:p>
        </p:txBody>
      </p:sp>
      <p:sp>
        <p:nvSpPr>
          <p:cNvPr id="12" name="TextBox 11">
            <a:extLst>
              <a:ext uri="{FF2B5EF4-FFF2-40B4-BE49-F238E27FC236}">
                <a16:creationId xmlns:a16="http://schemas.microsoft.com/office/drawing/2014/main" id="{99DAD57F-A667-477A-B989-DF5A280BB58F}"/>
              </a:ext>
            </a:extLst>
          </p:cNvPr>
          <p:cNvSpPr txBox="1"/>
          <p:nvPr/>
        </p:nvSpPr>
        <p:spPr>
          <a:xfrm>
            <a:off x="5905335" y="5946710"/>
            <a:ext cx="737702" cy="369332"/>
          </a:xfrm>
          <a:prstGeom prst="rect">
            <a:avLst/>
          </a:prstGeom>
          <a:solidFill>
            <a:schemeClr val="bg1"/>
          </a:solidFill>
        </p:spPr>
        <p:txBody>
          <a:bodyPr wrap="none" rtlCol="0">
            <a:spAutoFit/>
          </a:bodyPr>
          <a:lstStyle/>
          <a:p>
            <a:pPr algn="ctr"/>
            <a:r>
              <a:rPr lang="en-US" dirty="0"/>
              <a:t>24.7%</a:t>
            </a:r>
          </a:p>
        </p:txBody>
      </p:sp>
      <p:sp>
        <p:nvSpPr>
          <p:cNvPr id="16" name="TextBox 15">
            <a:extLst>
              <a:ext uri="{FF2B5EF4-FFF2-40B4-BE49-F238E27FC236}">
                <a16:creationId xmlns:a16="http://schemas.microsoft.com/office/drawing/2014/main" id="{309A8D1C-FFB2-4FBE-9567-2F0DB973A033}"/>
              </a:ext>
            </a:extLst>
          </p:cNvPr>
          <p:cNvSpPr txBox="1"/>
          <p:nvPr/>
        </p:nvSpPr>
        <p:spPr>
          <a:xfrm>
            <a:off x="7201301" y="5946710"/>
            <a:ext cx="1710597" cy="369332"/>
          </a:xfrm>
          <a:prstGeom prst="rect">
            <a:avLst/>
          </a:prstGeom>
          <a:solidFill>
            <a:schemeClr val="bg1"/>
          </a:solidFill>
        </p:spPr>
        <p:txBody>
          <a:bodyPr wrap="none" rtlCol="0">
            <a:spAutoFit/>
          </a:bodyPr>
          <a:lstStyle/>
          <a:p>
            <a:pPr algn="ctr"/>
            <a:r>
              <a:rPr lang="en-US" dirty="0"/>
              <a:t>no data available</a:t>
            </a:r>
          </a:p>
        </p:txBody>
      </p:sp>
      <p:sp>
        <p:nvSpPr>
          <p:cNvPr id="18" name="TextBox 17">
            <a:extLst>
              <a:ext uri="{FF2B5EF4-FFF2-40B4-BE49-F238E27FC236}">
                <a16:creationId xmlns:a16="http://schemas.microsoft.com/office/drawing/2014/main" id="{D57BA51A-3F21-4F69-B4CB-24215698AFC9}"/>
              </a:ext>
            </a:extLst>
          </p:cNvPr>
          <p:cNvSpPr txBox="1"/>
          <p:nvPr/>
        </p:nvSpPr>
        <p:spPr>
          <a:xfrm>
            <a:off x="5195272" y="887082"/>
            <a:ext cx="1801455" cy="369332"/>
          </a:xfrm>
          <a:prstGeom prst="rect">
            <a:avLst/>
          </a:prstGeom>
          <a:solidFill>
            <a:schemeClr val="bg1">
              <a:lumMod val="95000"/>
            </a:schemeClr>
          </a:solidFill>
        </p:spPr>
        <p:txBody>
          <a:bodyPr wrap="none" rtlCol="0">
            <a:spAutoFit/>
          </a:bodyPr>
          <a:lstStyle/>
          <a:p>
            <a:r>
              <a:rPr lang="en-US" dirty="0"/>
              <a:t>GENDER RATIO</a:t>
            </a:r>
          </a:p>
        </p:txBody>
      </p:sp>
      <p:sp>
        <p:nvSpPr>
          <p:cNvPr id="19" name="TextBox 18">
            <a:extLst>
              <a:ext uri="{FF2B5EF4-FFF2-40B4-BE49-F238E27FC236}">
                <a16:creationId xmlns:a16="http://schemas.microsoft.com/office/drawing/2014/main" id="{F0C522F5-0FD7-4369-9DB1-25B702D39834}"/>
              </a:ext>
            </a:extLst>
          </p:cNvPr>
          <p:cNvSpPr txBox="1"/>
          <p:nvPr/>
        </p:nvSpPr>
        <p:spPr>
          <a:xfrm>
            <a:off x="5498512" y="6367670"/>
            <a:ext cx="1708994" cy="307777"/>
          </a:xfrm>
          <a:prstGeom prst="rect">
            <a:avLst/>
          </a:prstGeom>
          <a:noFill/>
        </p:spPr>
        <p:txBody>
          <a:bodyPr wrap="none" rtlCol="0">
            <a:spAutoFit/>
          </a:bodyPr>
          <a:lstStyle/>
          <a:p>
            <a:r>
              <a:rPr lang="en-US" sz="1400" dirty="0"/>
              <a:t>not officially counted</a:t>
            </a:r>
          </a:p>
        </p:txBody>
      </p:sp>
      <p:sp>
        <p:nvSpPr>
          <p:cNvPr id="20" name="TextBox 19">
            <a:extLst>
              <a:ext uri="{FF2B5EF4-FFF2-40B4-BE49-F238E27FC236}">
                <a16:creationId xmlns:a16="http://schemas.microsoft.com/office/drawing/2014/main" id="{3C27DC4F-9F84-45DD-9031-501A38F47D8E}"/>
              </a:ext>
            </a:extLst>
          </p:cNvPr>
          <p:cNvSpPr txBox="1"/>
          <p:nvPr/>
        </p:nvSpPr>
        <p:spPr>
          <a:xfrm>
            <a:off x="0" y="5808210"/>
            <a:ext cx="1819971" cy="923330"/>
          </a:xfrm>
          <a:prstGeom prst="rect">
            <a:avLst/>
          </a:prstGeom>
          <a:noFill/>
        </p:spPr>
        <p:txBody>
          <a:bodyPr wrap="square" rtlCol="0">
            <a:spAutoFit/>
          </a:bodyPr>
          <a:lstStyle/>
          <a:p>
            <a:r>
              <a:rPr lang="en-US" dirty="0"/>
              <a:t>MIGRATION BACKGROUND IN RC</a:t>
            </a:r>
          </a:p>
        </p:txBody>
      </p:sp>
    </p:spTree>
    <p:extLst>
      <p:ext uri="{BB962C8B-B14F-4D97-AF65-F5344CB8AC3E}">
        <p14:creationId xmlns:p14="http://schemas.microsoft.com/office/powerpoint/2010/main" val="36444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10" grpId="0" animBg="1"/>
      <p:bldP spid="12" grpId="0" animBg="1"/>
      <p:bldP spid="16" grpId="0" animBg="1"/>
      <p:bldP spid="18" grpId="0" animBg="1"/>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235" y="156806"/>
            <a:ext cx="10880035" cy="837107"/>
          </a:xfrm>
        </p:spPr>
        <p:txBody>
          <a:bodyPr>
            <a:normAutofit/>
          </a:bodyPr>
          <a:lstStyle/>
          <a:p>
            <a:r>
              <a:rPr lang="en-US" dirty="0"/>
              <a:t>Age Distribution in RC / % of young children</a:t>
            </a:r>
          </a:p>
        </p:txBody>
      </p:sp>
      <p:sp>
        <p:nvSpPr>
          <p:cNvPr id="3" name="Content Placeholder 2">
            <a:extLst>
              <a:ext uri="{FF2B5EF4-FFF2-40B4-BE49-F238E27FC236}">
                <a16:creationId xmlns:a16="http://schemas.microsoft.com/office/drawing/2014/main" id="{F3D70485-F036-4CDF-AA73-EF69A194D90F}"/>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E8288B4-1772-4400-9214-1970D5030609}"/>
              </a:ext>
            </a:extLst>
          </p:cNvPr>
          <p:cNvSpPr>
            <a:spLocks noGrp="1"/>
          </p:cNvSpPr>
          <p:nvPr>
            <p:ph sz="half" idx="2"/>
          </p:nvPr>
        </p:nvSpPr>
        <p:spPr>
          <a:xfrm>
            <a:off x="8100854" y="2532027"/>
            <a:ext cx="4270247" cy="3101982"/>
          </a:xfrm>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521958325"/>
              </p:ext>
            </p:extLst>
          </p:nvPr>
        </p:nvGraphicFramePr>
        <p:xfrm>
          <a:off x="821635" y="1580305"/>
          <a:ext cx="10992678" cy="5005425"/>
        </p:xfrm>
        <a:graphic>
          <a:graphicData uri="http://schemas.openxmlformats.org/drawingml/2006/chart">
            <c:chart xmlns:c="http://schemas.openxmlformats.org/drawingml/2006/chart" xmlns:r="http://schemas.openxmlformats.org/officeDocument/2006/relationships" r:id="rId3"/>
          </a:graphicData>
        </a:graphic>
      </p:graphicFrame>
      <p:sp>
        <p:nvSpPr>
          <p:cNvPr id="6" name="Oval 5">
            <a:extLst>
              <a:ext uri="{FF2B5EF4-FFF2-40B4-BE49-F238E27FC236}">
                <a16:creationId xmlns:a16="http://schemas.microsoft.com/office/drawing/2014/main" id="{D163F704-6BCA-45B4-B94B-E2674D4179DA}"/>
              </a:ext>
            </a:extLst>
          </p:cNvPr>
          <p:cNvSpPr/>
          <p:nvPr/>
        </p:nvSpPr>
        <p:spPr>
          <a:xfrm>
            <a:off x="2941982" y="4200792"/>
            <a:ext cx="8772939" cy="20275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2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9F51-5E35-4E61-8145-C0D496DB1B36}"/>
              </a:ext>
            </a:extLst>
          </p:cNvPr>
          <p:cNvSpPr>
            <a:spLocks noGrp="1"/>
          </p:cNvSpPr>
          <p:nvPr>
            <p:ph type="title"/>
          </p:nvPr>
        </p:nvSpPr>
        <p:spPr>
          <a:xfrm>
            <a:off x="2284144" y="63544"/>
            <a:ext cx="7729728" cy="758091"/>
          </a:xfrm>
        </p:spPr>
        <p:txBody>
          <a:bodyPr/>
          <a:lstStyle/>
          <a:p>
            <a:r>
              <a:rPr lang="en-US" dirty="0"/>
              <a:t>A few more datapoints …</a:t>
            </a:r>
          </a:p>
        </p:txBody>
      </p:sp>
      <p:graphicFrame>
        <p:nvGraphicFramePr>
          <p:cNvPr id="8" name="Diagram 7">
            <a:extLst>
              <a:ext uri="{FF2B5EF4-FFF2-40B4-BE49-F238E27FC236}">
                <a16:creationId xmlns:a16="http://schemas.microsoft.com/office/drawing/2014/main" id="{2A2B3A7C-CD98-42CC-ABCF-47F23E0BEAFF}"/>
              </a:ext>
            </a:extLst>
          </p:cNvPr>
          <p:cNvGraphicFramePr/>
          <p:nvPr>
            <p:extLst>
              <p:ext uri="{D42A27DB-BD31-4B8C-83A1-F6EECF244321}">
                <p14:modId xmlns:p14="http://schemas.microsoft.com/office/powerpoint/2010/main" val="4289331931"/>
              </p:ext>
            </p:extLst>
          </p:nvPr>
        </p:nvGraphicFramePr>
        <p:xfrm>
          <a:off x="0" y="894523"/>
          <a:ext cx="12192000" cy="139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a:extLst>
              <a:ext uri="{FF2B5EF4-FFF2-40B4-BE49-F238E27FC236}">
                <a16:creationId xmlns:a16="http://schemas.microsoft.com/office/drawing/2014/main" id="{B90C20B8-E46B-47D9-BBEF-38F2C810F6ED}"/>
              </a:ext>
            </a:extLst>
          </p:cNvPr>
          <p:cNvGraphicFramePr/>
          <p:nvPr>
            <p:extLst>
              <p:ext uri="{D42A27DB-BD31-4B8C-83A1-F6EECF244321}">
                <p14:modId xmlns:p14="http://schemas.microsoft.com/office/powerpoint/2010/main" val="1249100311"/>
              </p:ext>
            </p:extLst>
          </p:nvPr>
        </p:nvGraphicFramePr>
        <p:xfrm>
          <a:off x="0" y="2050776"/>
          <a:ext cx="12192000" cy="13914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a:extLst>
              <a:ext uri="{FF2B5EF4-FFF2-40B4-BE49-F238E27FC236}">
                <a16:creationId xmlns:a16="http://schemas.microsoft.com/office/drawing/2014/main" id="{9F7681EB-CD90-4E63-96C3-793F5E1F6FF5}"/>
              </a:ext>
            </a:extLst>
          </p:cNvPr>
          <p:cNvGraphicFramePr/>
          <p:nvPr>
            <p:extLst>
              <p:ext uri="{D42A27DB-BD31-4B8C-83A1-F6EECF244321}">
                <p14:modId xmlns:p14="http://schemas.microsoft.com/office/powerpoint/2010/main" val="1540957363"/>
              </p:ext>
            </p:extLst>
          </p:nvPr>
        </p:nvGraphicFramePr>
        <p:xfrm>
          <a:off x="0" y="3230219"/>
          <a:ext cx="12192000" cy="172609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4" name="Diagram 13">
            <a:extLst>
              <a:ext uri="{FF2B5EF4-FFF2-40B4-BE49-F238E27FC236}">
                <a16:creationId xmlns:a16="http://schemas.microsoft.com/office/drawing/2014/main" id="{4FA31DE6-D2C6-4607-AB57-226162EE5AF0}"/>
              </a:ext>
            </a:extLst>
          </p:cNvPr>
          <p:cNvGraphicFramePr/>
          <p:nvPr>
            <p:extLst>
              <p:ext uri="{D42A27DB-BD31-4B8C-83A1-F6EECF244321}">
                <p14:modId xmlns:p14="http://schemas.microsoft.com/office/powerpoint/2010/main" val="547640728"/>
              </p:ext>
            </p:extLst>
          </p:nvPr>
        </p:nvGraphicFramePr>
        <p:xfrm>
          <a:off x="0" y="4803911"/>
          <a:ext cx="12192000" cy="199054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7088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Graphic spid="12" grpId="0">
        <p:bldAsOne/>
      </p:bldGraphic>
      <p:bldGraphic spid="14"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827" y="571152"/>
            <a:ext cx="4518260" cy="800448"/>
          </a:xfrm>
        </p:spPr>
        <p:txBody>
          <a:bodyPr>
            <a:normAutofit/>
          </a:bodyPr>
          <a:lstStyle/>
          <a:p>
            <a:r>
              <a:rPr lang="en-US" dirty="0"/>
              <a:t>US Youth In (T)RC</a:t>
            </a:r>
          </a:p>
        </p:txBody>
      </p:sp>
      <p:sp>
        <p:nvSpPr>
          <p:cNvPr id="3" name="Content Placeholder 2"/>
          <p:cNvSpPr>
            <a:spLocks noGrp="1"/>
          </p:cNvSpPr>
          <p:nvPr>
            <p:ph idx="1"/>
          </p:nvPr>
        </p:nvSpPr>
        <p:spPr>
          <a:xfrm>
            <a:off x="679270" y="1764118"/>
            <a:ext cx="10978992" cy="4878729"/>
          </a:xfrm>
        </p:spPr>
        <p:txBody>
          <a:bodyPr>
            <a:noAutofit/>
          </a:bodyPr>
          <a:lstStyle/>
          <a:p>
            <a:pPr marL="0" indent="0">
              <a:buNone/>
            </a:pPr>
            <a:r>
              <a:rPr lang="en-US" sz="2400" dirty="0"/>
              <a:t>What we believe to be true of youth in (T)RC in US:</a:t>
            </a:r>
          </a:p>
          <a:p>
            <a:pPr lvl="1"/>
            <a:r>
              <a:rPr lang="en-US" sz="2400" dirty="0"/>
              <a:t>More males than females</a:t>
            </a:r>
          </a:p>
          <a:p>
            <a:pPr lvl="1"/>
            <a:r>
              <a:rPr lang="en-US" sz="2400" dirty="0"/>
              <a:t>Older youth (most over 12 years old)</a:t>
            </a:r>
          </a:p>
          <a:p>
            <a:pPr lvl="1"/>
            <a:r>
              <a:rPr lang="en-US" sz="2400" dirty="0"/>
              <a:t>Some TRC placement for Unaccompanied Minors, but not systematically measured;</a:t>
            </a:r>
          </a:p>
          <a:p>
            <a:pPr lvl="1"/>
            <a:r>
              <a:rPr lang="en-US" sz="2400" dirty="0"/>
              <a:t>Efforts to reduce length of stay (under 1 year);</a:t>
            </a:r>
          </a:p>
          <a:p>
            <a:pPr lvl="1"/>
            <a:r>
              <a:rPr lang="en-US" sz="2400" dirty="0"/>
              <a:t>(Very/increasingly) High rates of mental health need:</a:t>
            </a:r>
          </a:p>
          <a:p>
            <a:pPr lvl="2"/>
            <a:r>
              <a:rPr lang="en-US" sz="2400" dirty="0"/>
              <a:t>Most TRCs are treatment-oriented for mental health needs, trauma, etc.</a:t>
            </a:r>
          </a:p>
          <a:p>
            <a:pPr lvl="2"/>
            <a:r>
              <a:rPr lang="en-US" sz="2400" dirty="0"/>
              <a:t>TRC placement sometimes requires meeting “medical necessity” criteria;</a:t>
            </a:r>
          </a:p>
          <a:p>
            <a:pPr lvl="2"/>
            <a:r>
              <a:rPr lang="en-US" sz="2400" dirty="0"/>
              <a:t>High rates of psychotropic medication usage</a:t>
            </a:r>
          </a:p>
        </p:txBody>
      </p:sp>
    </p:spTree>
    <p:extLst>
      <p:ext uri="{BB962C8B-B14F-4D97-AF65-F5344CB8AC3E}">
        <p14:creationId xmlns:p14="http://schemas.microsoft.com/office/powerpoint/2010/main" val="283308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BFE38-3F8E-4E12-8C7D-C4FAE9D3A6C5}"/>
              </a:ext>
            </a:extLst>
          </p:cNvPr>
          <p:cNvSpPr>
            <a:spLocks noGrp="1"/>
          </p:cNvSpPr>
          <p:nvPr>
            <p:ph type="title"/>
          </p:nvPr>
        </p:nvSpPr>
        <p:spPr>
          <a:xfrm>
            <a:off x="101172" y="0"/>
            <a:ext cx="11989656" cy="419525"/>
          </a:xfrm>
        </p:spPr>
        <p:txBody>
          <a:bodyPr>
            <a:normAutofit fontScale="90000"/>
          </a:bodyPr>
          <a:lstStyle/>
          <a:p>
            <a:r>
              <a:rPr lang="en-US" dirty="0"/>
              <a:t>RC Training &amp; Personnel</a:t>
            </a:r>
          </a:p>
        </p:txBody>
      </p:sp>
      <p:sp>
        <p:nvSpPr>
          <p:cNvPr id="3" name="Content Placeholder 2">
            <a:extLst>
              <a:ext uri="{FF2B5EF4-FFF2-40B4-BE49-F238E27FC236}">
                <a16:creationId xmlns:a16="http://schemas.microsoft.com/office/drawing/2014/main" id="{ED8725BB-082D-4D66-A71B-2C334EF78466}"/>
              </a:ext>
            </a:extLst>
          </p:cNvPr>
          <p:cNvSpPr>
            <a:spLocks noGrp="1"/>
          </p:cNvSpPr>
          <p:nvPr>
            <p:ph idx="1"/>
          </p:nvPr>
        </p:nvSpPr>
        <p:spPr/>
        <p:txBody>
          <a:bodyPr/>
          <a:lstStyle/>
          <a:p>
            <a:endParaRPr lang="en-US"/>
          </a:p>
        </p:txBody>
      </p:sp>
      <p:graphicFrame>
        <p:nvGraphicFramePr>
          <p:cNvPr id="4" name="Table 4">
            <a:extLst>
              <a:ext uri="{FF2B5EF4-FFF2-40B4-BE49-F238E27FC236}">
                <a16:creationId xmlns:a16="http://schemas.microsoft.com/office/drawing/2014/main" id="{D51964B6-5CA2-46FD-A23A-67711CE9B140}"/>
              </a:ext>
            </a:extLst>
          </p:cNvPr>
          <p:cNvGraphicFramePr>
            <a:graphicFrameLocks/>
          </p:cNvGraphicFramePr>
          <p:nvPr>
            <p:extLst>
              <p:ext uri="{D42A27DB-BD31-4B8C-83A1-F6EECF244321}">
                <p14:modId xmlns:p14="http://schemas.microsoft.com/office/powerpoint/2010/main" val="1922600890"/>
              </p:ext>
            </p:extLst>
          </p:nvPr>
        </p:nvGraphicFramePr>
        <p:xfrm>
          <a:off x="50586" y="613065"/>
          <a:ext cx="12090828" cy="5943600"/>
        </p:xfrm>
        <a:graphic>
          <a:graphicData uri="http://schemas.openxmlformats.org/drawingml/2006/table">
            <a:tbl>
              <a:tblPr firstRow="1" bandRow="1">
                <a:tableStyleId>{21E4AEA4-8DFA-4A89-87EB-49C32662AFE0}</a:tableStyleId>
              </a:tblPr>
              <a:tblGrid>
                <a:gridCol w="2015138">
                  <a:extLst>
                    <a:ext uri="{9D8B030D-6E8A-4147-A177-3AD203B41FA5}">
                      <a16:colId xmlns:a16="http://schemas.microsoft.com/office/drawing/2014/main" val="1082829010"/>
                    </a:ext>
                  </a:extLst>
                </a:gridCol>
                <a:gridCol w="2015138">
                  <a:extLst>
                    <a:ext uri="{9D8B030D-6E8A-4147-A177-3AD203B41FA5}">
                      <a16:colId xmlns:a16="http://schemas.microsoft.com/office/drawing/2014/main" val="2745431261"/>
                    </a:ext>
                  </a:extLst>
                </a:gridCol>
                <a:gridCol w="2015138">
                  <a:extLst>
                    <a:ext uri="{9D8B030D-6E8A-4147-A177-3AD203B41FA5}">
                      <a16:colId xmlns:a16="http://schemas.microsoft.com/office/drawing/2014/main" val="690942618"/>
                    </a:ext>
                  </a:extLst>
                </a:gridCol>
                <a:gridCol w="2015138">
                  <a:extLst>
                    <a:ext uri="{9D8B030D-6E8A-4147-A177-3AD203B41FA5}">
                      <a16:colId xmlns:a16="http://schemas.microsoft.com/office/drawing/2014/main" val="3352584939"/>
                    </a:ext>
                  </a:extLst>
                </a:gridCol>
                <a:gridCol w="2015138">
                  <a:extLst>
                    <a:ext uri="{9D8B030D-6E8A-4147-A177-3AD203B41FA5}">
                      <a16:colId xmlns:a16="http://schemas.microsoft.com/office/drawing/2014/main" val="679899648"/>
                    </a:ext>
                  </a:extLst>
                </a:gridCol>
                <a:gridCol w="2015138">
                  <a:extLst>
                    <a:ext uri="{9D8B030D-6E8A-4147-A177-3AD203B41FA5}">
                      <a16:colId xmlns:a16="http://schemas.microsoft.com/office/drawing/2014/main" val="2926739984"/>
                    </a:ext>
                  </a:extLst>
                </a:gridCol>
              </a:tblGrid>
              <a:tr h="731520">
                <a:tc>
                  <a:txBody>
                    <a:bodyPr/>
                    <a:lstStyle/>
                    <a:p>
                      <a:pPr algn="ctr"/>
                      <a:endParaRPr lang="en-US" dirty="0"/>
                    </a:p>
                  </a:txBody>
                  <a:tcPr/>
                </a:tc>
                <a:tc>
                  <a:txBody>
                    <a:bodyPr/>
                    <a:lstStyle/>
                    <a:p>
                      <a:pPr algn="ctr"/>
                      <a:r>
                        <a:rPr lang="en-US" dirty="0"/>
                        <a:t>FINLAND</a:t>
                      </a:r>
                    </a:p>
                  </a:txBody>
                  <a:tcPr/>
                </a:tc>
                <a:tc>
                  <a:txBody>
                    <a:bodyPr/>
                    <a:lstStyle/>
                    <a:p>
                      <a:pPr algn="ctr"/>
                      <a:r>
                        <a:rPr lang="en-US" dirty="0"/>
                        <a:t>GERMANY</a:t>
                      </a:r>
                    </a:p>
                  </a:txBody>
                  <a:tcPr/>
                </a:tc>
                <a:tc>
                  <a:txBody>
                    <a:bodyPr/>
                    <a:lstStyle/>
                    <a:p>
                      <a:pPr algn="ctr"/>
                      <a:r>
                        <a:rPr lang="en-US" dirty="0"/>
                        <a:t>ITALY</a:t>
                      </a:r>
                    </a:p>
                  </a:txBody>
                  <a:tcPr/>
                </a:tc>
                <a:tc>
                  <a:txBody>
                    <a:bodyPr/>
                    <a:lstStyle/>
                    <a:p>
                      <a:pPr algn="ctr"/>
                      <a:r>
                        <a:rPr lang="en-US" dirty="0"/>
                        <a:t>LITHUANIA</a:t>
                      </a:r>
                    </a:p>
                  </a:txBody>
                  <a:tcPr/>
                </a:tc>
                <a:tc>
                  <a:txBody>
                    <a:bodyPr/>
                    <a:lstStyle/>
                    <a:p>
                      <a:pPr algn="ctr"/>
                      <a:r>
                        <a:rPr lang="en-US" dirty="0"/>
                        <a:t>SPAIN</a:t>
                      </a:r>
                    </a:p>
                  </a:txBody>
                  <a:tcPr/>
                </a:tc>
                <a:extLst>
                  <a:ext uri="{0D108BD9-81ED-4DB2-BD59-A6C34878D82A}">
                    <a16:rowId xmlns:a16="http://schemas.microsoft.com/office/drawing/2014/main" val="2445851850"/>
                  </a:ext>
                </a:extLst>
              </a:tr>
              <a:tr h="731520">
                <a:tc>
                  <a:txBody>
                    <a:bodyPr/>
                    <a:lstStyle/>
                    <a:p>
                      <a:r>
                        <a:rPr lang="en-US" sz="1600" b="1" dirty="0"/>
                        <a:t>Educational requirements</a:t>
                      </a:r>
                    </a:p>
                  </a:txBody>
                  <a:tcPr/>
                </a:tc>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5118213"/>
                  </a:ext>
                </a:extLst>
              </a:tr>
              <a:tr h="731520">
                <a:tc>
                  <a:txBody>
                    <a:bodyPr/>
                    <a:lstStyle/>
                    <a:p>
                      <a:r>
                        <a:rPr lang="en-US" sz="1600" b="1" dirty="0"/>
                        <a:t>RC Team composition</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4282519360"/>
                  </a:ext>
                </a:extLst>
              </a:tr>
              <a:tr h="731520">
                <a:tc>
                  <a:txBody>
                    <a:bodyPr/>
                    <a:lstStyle/>
                    <a:p>
                      <a:r>
                        <a:rPr lang="en-US" sz="1600" b="1" kern="1200" dirty="0">
                          <a:solidFill>
                            <a:schemeClr val="dk1"/>
                          </a:solidFill>
                          <a:effectLst/>
                          <a:latin typeface="+mn-lt"/>
                          <a:ea typeface="+mn-ea"/>
                          <a:cs typeface="+mn-cs"/>
                        </a:rPr>
                        <a:t>Length of training</a:t>
                      </a:r>
                      <a:endParaRPr lang="en-US" sz="1600" b="1" dirty="0"/>
                    </a:p>
                  </a:txBody>
                  <a:tcPr/>
                </a:tc>
                <a:tc>
                  <a:txBody>
                    <a:bodyPr/>
                    <a:lstStyle/>
                    <a:p>
                      <a:endParaRPr lang="en-US" sz="1400" dirty="0">
                        <a:latin typeface="+mn-lt"/>
                      </a:endParaRPr>
                    </a:p>
                  </a:txBody>
                  <a:tcPr/>
                </a:tc>
                <a:tc>
                  <a:txBody>
                    <a:bodyPr/>
                    <a:lstStyle/>
                    <a:p>
                      <a:endParaRPr lang="en-US" sz="1400" baseline="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525272559"/>
                  </a:ext>
                </a:extLst>
              </a:tr>
              <a:tr h="731520">
                <a:tc>
                  <a:txBody>
                    <a:bodyPr/>
                    <a:lstStyle/>
                    <a:p>
                      <a:r>
                        <a:rPr lang="en-US" sz="1600" b="1" dirty="0" err="1"/>
                        <a:t>Worker:Youth</a:t>
                      </a:r>
                      <a:r>
                        <a:rPr lang="en-US" sz="1600" b="1" dirty="0"/>
                        <a:t> ratio</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3172980970"/>
                  </a:ext>
                </a:extLst>
              </a:tr>
              <a:tr h="731520">
                <a:tc>
                  <a:txBody>
                    <a:bodyPr/>
                    <a:lstStyle/>
                    <a:p>
                      <a:r>
                        <a:rPr lang="en-US" sz="1600" b="1" dirty="0"/>
                        <a:t>Turnover rate</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4273052407"/>
                  </a:ext>
                </a:extLst>
              </a:tr>
              <a:tr h="731520">
                <a:tc>
                  <a:txBody>
                    <a:bodyPr/>
                    <a:lstStyle/>
                    <a:p>
                      <a:r>
                        <a:rPr lang="en-US" sz="1600" b="1" dirty="0"/>
                        <a:t>Frequency of case reports</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984001113"/>
                  </a:ext>
                </a:extLst>
              </a:tr>
              <a:tr h="731520">
                <a:tc>
                  <a:txBody>
                    <a:bodyPr/>
                    <a:lstStyle/>
                    <a:p>
                      <a:r>
                        <a:rPr lang="en-US" sz="1600" b="1" dirty="0"/>
                        <a:t>Salary (compared to national average)</a:t>
                      </a: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tc>
                  <a:txBody>
                    <a:bodyPr/>
                    <a:lstStyle/>
                    <a:p>
                      <a:endParaRPr lang="en-US" sz="1400" dirty="0">
                        <a:latin typeface="+mn-lt"/>
                      </a:endParaRPr>
                    </a:p>
                  </a:txBody>
                  <a:tcPr/>
                </a:tc>
                <a:extLst>
                  <a:ext uri="{0D108BD9-81ED-4DB2-BD59-A6C34878D82A}">
                    <a16:rowId xmlns:a16="http://schemas.microsoft.com/office/drawing/2014/main" val="2458802829"/>
                  </a:ext>
                </a:extLst>
              </a:tr>
            </a:tbl>
          </a:graphicData>
        </a:graphic>
      </p:graphicFrame>
    </p:spTree>
    <p:extLst>
      <p:ext uri="{BB962C8B-B14F-4D97-AF65-F5344CB8AC3E}">
        <p14:creationId xmlns:p14="http://schemas.microsoft.com/office/powerpoint/2010/main" val="341253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31136" y="467418"/>
            <a:ext cx="7729728" cy="1188720"/>
          </a:xfrm>
          <a:solidFill>
            <a:srgbClr val="FFFFFF"/>
          </a:solidFill>
        </p:spPr>
        <p:txBody>
          <a:bodyPr>
            <a:normAutofit/>
          </a:bodyPr>
          <a:lstStyle/>
          <a:p>
            <a:r>
              <a:rPr lang="en-US" sz="3200" dirty="0"/>
              <a:t>What we will cover</a:t>
            </a:r>
          </a:p>
        </p:txBody>
      </p:sp>
      <p:sp>
        <p:nvSpPr>
          <p:cNvPr id="3" name="Content Placeholder 2"/>
          <p:cNvSpPr>
            <a:spLocks noGrp="1"/>
          </p:cNvSpPr>
          <p:nvPr>
            <p:ph idx="1"/>
          </p:nvPr>
        </p:nvSpPr>
        <p:spPr>
          <a:xfrm>
            <a:off x="1706244" y="1843590"/>
            <a:ext cx="8779512" cy="4177853"/>
          </a:xfrm>
        </p:spPr>
        <p:txBody>
          <a:bodyPr>
            <a:normAutofit/>
          </a:bodyPr>
          <a:lstStyle/>
          <a:p>
            <a:r>
              <a:rPr lang="en-US" sz="2800" dirty="0">
                <a:solidFill>
                  <a:srgbClr val="404040"/>
                </a:solidFill>
              </a:rPr>
              <a:t>Introduction – TRC terminology and landscape</a:t>
            </a:r>
          </a:p>
          <a:p>
            <a:r>
              <a:rPr lang="en-US" sz="2800" dirty="0">
                <a:solidFill>
                  <a:srgbClr val="404040"/>
                </a:solidFill>
              </a:rPr>
              <a:t>Mapping cross-country differences of TRC – an ERASMUS project</a:t>
            </a:r>
          </a:p>
          <a:p>
            <a:pPr lvl="1"/>
            <a:r>
              <a:rPr lang="en-US" sz="2400" dirty="0">
                <a:solidFill>
                  <a:srgbClr val="404040"/>
                </a:solidFill>
              </a:rPr>
              <a:t>The macro context</a:t>
            </a:r>
          </a:p>
          <a:p>
            <a:pPr lvl="1"/>
            <a:r>
              <a:rPr lang="en-US" sz="2400" dirty="0">
                <a:solidFill>
                  <a:srgbClr val="404040"/>
                </a:solidFill>
              </a:rPr>
              <a:t>Characteristics of children and youth</a:t>
            </a:r>
          </a:p>
          <a:p>
            <a:pPr lvl="1"/>
            <a:r>
              <a:rPr lang="en-US" sz="2400" dirty="0">
                <a:solidFill>
                  <a:srgbClr val="404040"/>
                </a:solidFill>
              </a:rPr>
              <a:t>Residential care personnel and training</a:t>
            </a:r>
          </a:p>
          <a:p>
            <a:r>
              <a:rPr lang="en-US" sz="2800" dirty="0">
                <a:solidFill>
                  <a:srgbClr val="404040"/>
                </a:solidFill>
              </a:rPr>
              <a:t>Key takeaways</a:t>
            </a:r>
            <a:endParaRPr lang="en-US" dirty="0">
              <a:solidFill>
                <a:srgbClr val="404040"/>
              </a:solidFill>
            </a:endParaRPr>
          </a:p>
          <a:p>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4198231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BB089-C9D6-457B-8509-249769837BE9}"/>
              </a:ext>
            </a:extLst>
          </p:cNvPr>
          <p:cNvSpPr>
            <a:spLocks noGrp="1"/>
          </p:cNvSpPr>
          <p:nvPr>
            <p:ph type="title"/>
          </p:nvPr>
        </p:nvSpPr>
        <p:spPr>
          <a:xfrm>
            <a:off x="2224510" y="459155"/>
            <a:ext cx="7729728" cy="1043012"/>
          </a:xfrm>
        </p:spPr>
        <p:txBody>
          <a:bodyPr>
            <a:normAutofit fontScale="90000"/>
          </a:bodyPr>
          <a:lstStyle/>
          <a:p>
            <a:r>
              <a:rPr lang="en-US" dirty="0"/>
              <a:t>Educational requirements for </a:t>
            </a:r>
            <a:br>
              <a:rPr lang="en-US" dirty="0"/>
            </a:br>
            <a:r>
              <a:rPr lang="en-US" dirty="0"/>
              <a:t>RC </a:t>
            </a:r>
            <a:r>
              <a:rPr lang="en-US" dirty="0" err="1"/>
              <a:t>workerS</a:t>
            </a:r>
            <a:endParaRPr lang="en-US" dirty="0"/>
          </a:p>
        </p:txBody>
      </p:sp>
      <p:graphicFrame>
        <p:nvGraphicFramePr>
          <p:cNvPr id="11" name="Content Placeholder 10">
            <a:extLst>
              <a:ext uri="{FF2B5EF4-FFF2-40B4-BE49-F238E27FC236}">
                <a16:creationId xmlns:a16="http://schemas.microsoft.com/office/drawing/2014/main" id="{4C0083D8-EDEF-4965-84B4-86BCD6A28373}"/>
              </a:ext>
            </a:extLst>
          </p:cNvPr>
          <p:cNvGraphicFramePr>
            <a:graphicFrameLocks noGrp="1"/>
          </p:cNvGraphicFramePr>
          <p:nvPr>
            <p:ph idx="1"/>
            <p:extLst>
              <p:ext uri="{D42A27DB-BD31-4B8C-83A1-F6EECF244321}">
                <p14:modId xmlns:p14="http://schemas.microsoft.com/office/powerpoint/2010/main" val="1002041226"/>
              </p:ext>
            </p:extLst>
          </p:nvPr>
        </p:nvGraphicFramePr>
        <p:xfrm>
          <a:off x="530087" y="1636643"/>
          <a:ext cx="11118574" cy="4505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5533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E56D-5343-44FE-A7CB-E44A800B3772}"/>
              </a:ext>
            </a:extLst>
          </p:cNvPr>
          <p:cNvSpPr>
            <a:spLocks noGrp="1"/>
          </p:cNvSpPr>
          <p:nvPr>
            <p:ph type="title"/>
          </p:nvPr>
        </p:nvSpPr>
        <p:spPr>
          <a:xfrm>
            <a:off x="1296365" y="964692"/>
            <a:ext cx="9192341" cy="904449"/>
          </a:xfrm>
        </p:spPr>
        <p:txBody>
          <a:bodyPr/>
          <a:lstStyle/>
          <a:p>
            <a:r>
              <a:rPr lang="en-US" dirty="0"/>
              <a:t>US (t)RC Training and Personnel</a:t>
            </a:r>
          </a:p>
        </p:txBody>
      </p:sp>
      <p:sp>
        <p:nvSpPr>
          <p:cNvPr id="3" name="Content Placeholder 2">
            <a:extLst>
              <a:ext uri="{FF2B5EF4-FFF2-40B4-BE49-F238E27FC236}">
                <a16:creationId xmlns:a16="http://schemas.microsoft.com/office/drawing/2014/main" id="{62605F53-9A58-4A1D-A7FF-4176AA7A68CA}"/>
              </a:ext>
            </a:extLst>
          </p:cNvPr>
          <p:cNvSpPr>
            <a:spLocks noGrp="1"/>
          </p:cNvSpPr>
          <p:nvPr>
            <p:ph idx="1"/>
          </p:nvPr>
        </p:nvSpPr>
        <p:spPr>
          <a:xfrm>
            <a:off x="673375" y="2160763"/>
            <a:ext cx="10877649" cy="3964462"/>
          </a:xfrm>
        </p:spPr>
        <p:txBody>
          <a:bodyPr/>
          <a:lstStyle/>
          <a:p>
            <a:r>
              <a:rPr lang="en-US" sz="2800" dirty="0"/>
              <a:t>No national standards for staff training, staff-youth ratios, or salary;</a:t>
            </a:r>
          </a:p>
          <a:p>
            <a:r>
              <a:rPr lang="en-US" sz="2800" dirty="0"/>
              <a:t>Some individual states and accrediting bodies provide guidance;</a:t>
            </a:r>
          </a:p>
          <a:p>
            <a:pPr lvl="1"/>
            <a:r>
              <a:rPr lang="en-US" sz="2400" dirty="0"/>
              <a:t>MD: Child and Youth Care Practitioner 21-credit certificate program;</a:t>
            </a:r>
          </a:p>
          <a:p>
            <a:pPr lvl="1"/>
            <a:r>
              <a:rPr lang="en-US" sz="2400" dirty="0"/>
              <a:t>CA: Child and Youth Care Certification Exam at 3 levels: Entry, Associate, Professional;</a:t>
            </a:r>
          </a:p>
          <a:p>
            <a:r>
              <a:rPr lang="en-US" sz="2600" dirty="0"/>
              <a:t>No national record-keeping on (T)RC Staffing</a:t>
            </a:r>
          </a:p>
          <a:p>
            <a:endParaRPr lang="en-US" dirty="0"/>
          </a:p>
        </p:txBody>
      </p:sp>
      <p:pic>
        <p:nvPicPr>
          <p:cNvPr id="4" name="Picture 3" descr="New theory tries to define where black holes don’t exis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0713" y="4572000"/>
            <a:ext cx="4451287" cy="2286000"/>
          </a:xfrm>
          <a:prstGeom prst="rect">
            <a:avLst/>
          </a:prstGeom>
        </p:spPr>
      </p:pic>
    </p:spTree>
    <p:extLst>
      <p:ext uri="{BB962C8B-B14F-4D97-AF65-F5344CB8AC3E}">
        <p14:creationId xmlns:p14="http://schemas.microsoft.com/office/powerpoint/2010/main" val="24976829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9B86F-E2BA-48D6-854E-0154C33198C9}"/>
              </a:ext>
            </a:extLst>
          </p:cNvPr>
          <p:cNvSpPr>
            <a:spLocks noGrp="1"/>
          </p:cNvSpPr>
          <p:nvPr>
            <p:ph type="title"/>
          </p:nvPr>
        </p:nvSpPr>
        <p:spPr>
          <a:xfrm>
            <a:off x="2231136" y="209317"/>
            <a:ext cx="7729728" cy="883987"/>
          </a:xfrm>
        </p:spPr>
        <p:txBody>
          <a:bodyPr>
            <a:noAutofit/>
          </a:bodyPr>
          <a:lstStyle/>
          <a:p>
            <a:r>
              <a:rPr lang="en-US" dirty="0"/>
              <a:t>POLICY PRIORITIES &amp; </a:t>
            </a:r>
            <a:br>
              <a:rPr lang="en-US" dirty="0"/>
            </a:br>
            <a:r>
              <a:rPr lang="en-US" dirty="0"/>
              <a:t>MAJOR CURRENT CHALLENGES</a:t>
            </a:r>
          </a:p>
        </p:txBody>
      </p:sp>
      <p:graphicFrame>
        <p:nvGraphicFramePr>
          <p:cNvPr id="4" name="Content Placeholder 3">
            <a:extLst>
              <a:ext uri="{FF2B5EF4-FFF2-40B4-BE49-F238E27FC236}">
                <a16:creationId xmlns:a16="http://schemas.microsoft.com/office/drawing/2014/main" id="{5E1F6C8E-8F46-49CF-BC35-5CD71A8FDD6F}"/>
              </a:ext>
            </a:extLst>
          </p:cNvPr>
          <p:cNvGraphicFramePr>
            <a:graphicFrameLocks noGrp="1"/>
          </p:cNvGraphicFramePr>
          <p:nvPr>
            <p:ph idx="1"/>
          </p:nvPr>
        </p:nvGraphicFramePr>
        <p:xfrm>
          <a:off x="66261" y="1273021"/>
          <a:ext cx="12059478" cy="5512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280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531ADA-57BD-4A81-8B33-BF2920728A95}"/>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de-DE" sz="3000" dirty="0">
                <a:solidFill>
                  <a:srgbClr val="FFFFFF"/>
                </a:solidFill>
              </a:rPr>
              <a:t>(SOME) INSIGHTS FROM THE ERASMUS PROJECT</a:t>
            </a:r>
            <a:endParaRPr lang="en-US" sz="3000" dirty="0">
              <a:solidFill>
                <a:srgbClr val="FFFFFF"/>
              </a:solidFill>
            </a:endParaRPr>
          </a:p>
        </p:txBody>
      </p:sp>
      <p:sp>
        <p:nvSpPr>
          <p:cNvPr id="3" name="Content Placeholder 2">
            <a:extLst>
              <a:ext uri="{FF2B5EF4-FFF2-40B4-BE49-F238E27FC236}">
                <a16:creationId xmlns:a16="http://schemas.microsoft.com/office/drawing/2014/main" id="{4DB5E34E-73CF-4FAD-B6FA-06ACB5E6894B}"/>
              </a:ext>
            </a:extLst>
          </p:cNvPr>
          <p:cNvSpPr>
            <a:spLocks noGrp="1"/>
          </p:cNvSpPr>
          <p:nvPr>
            <p:ph idx="1"/>
          </p:nvPr>
        </p:nvSpPr>
        <p:spPr>
          <a:xfrm>
            <a:off x="5232805" y="196552"/>
            <a:ext cx="6959194" cy="6857999"/>
          </a:xfrm>
        </p:spPr>
        <p:txBody>
          <a:bodyPr anchor="ctr">
            <a:normAutofit/>
          </a:bodyPr>
          <a:lstStyle/>
          <a:p>
            <a:pPr>
              <a:lnSpc>
                <a:spcPct val="90000"/>
              </a:lnSpc>
            </a:pPr>
            <a:r>
              <a:rPr lang="de-DE" sz="2400" dirty="0"/>
              <a:t>Confounding terminology; RC ≠ RC;</a:t>
            </a:r>
          </a:p>
          <a:p>
            <a:pPr>
              <a:lnSpc>
                <a:spcPct val="90000"/>
              </a:lnSpc>
            </a:pPr>
            <a:r>
              <a:rPr lang="de-DE" sz="2400" dirty="0"/>
              <a:t>RC fulfills still care and accommodation functions</a:t>
            </a:r>
          </a:p>
          <a:p>
            <a:pPr>
              <a:lnSpc>
                <a:spcPct val="90000"/>
              </a:lnSpc>
            </a:pPr>
            <a:r>
              <a:rPr lang="de-DE" sz="2400" dirty="0"/>
              <a:t>While deinstitutionalization efforts and emphasis of family-based options is apparent everywhere, different countries are in different stages</a:t>
            </a:r>
          </a:p>
          <a:p>
            <a:pPr>
              <a:lnSpc>
                <a:spcPct val="90000"/>
              </a:lnSpc>
            </a:pPr>
            <a:r>
              <a:rPr lang="de-DE" sz="2400" dirty="0"/>
              <a:t>Family-based alternatives confront significant cultural conceptual &amp; structural barriers in some countries</a:t>
            </a:r>
          </a:p>
          <a:p>
            <a:pPr>
              <a:lnSpc>
                <a:spcPct val="90000"/>
              </a:lnSpc>
            </a:pPr>
            <a:r>
              <a:rPr lang="de-DE" sz="2400" dirty="0"/>
              <a:t>Surprisingly high rates of young children in RCs and comparatively long stays in RC</a:t>
            </a:r>
          </a:p>
          <a:p>
            <a:pPr>
              <a:lnSpc>
                <a:spcPct val="90000"/>
              </a:lnSpc>
            </a:pPr>
            <a:r>
              <a:rPr lang="de-DE" sz="2400" dirty="0"/>
              <a:t>Agreement (in theory) on some program elements, e.g. parent involvement, transition support/careleaver programs, but difficulties implementing these elements; also considerable regional variability</a:t>
            </a:r>
          </a:p>
          <a:p>
            <a:pPr>
              <a:lnSpc>
                <a:spcPct val="90000"/>
              </a:lnSpc>
            </a:pPr>
            <a:r>
              <a:rPr lang="de-DE" sz="2400" dirty="0"/>
              <a:t>No dominant conceptual models but strong pedagogical traditions in some countries</a:t>
            </a:r>
          </a:p>
          <a:p>
            <a:pPr>
              <a:lnSpc>
                <a:spcPct val="90000"/>
              </a:lnSpc>
            </a:pPr>
            <a:r>
              <a:rPr lang="de-DE" sz="2400" dirty="0"/>
              <a:t>Different degree requirements for RC workers but signs of professionalization</a:t>
            </a:r>
          </a:p>
          <a:p>
            <a:pPr>
              <a:lnSpc>
                <a:spcPct val="90000"/>
              </a:lnSpc>
            </a:pPr>
            <a:endParaRPr lang="en-US" sz="1700" dirty="0"/>
          </a:p>
        </p:txBody>
      </p:sp>
    </p:spTree>
    <p:extLst>
      <p:ext uri="{BB962C8B-B14F-4D97-AF65-F5344CB8AC3E}">
        <p14:creationId xmlns:p14="http://schemas.microsoft.com/office/powerpoint/2010/main" val="393231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4429" y="3450865"/>
            <a:ext cx="5760720" cy="3383280"/>
          </a:xfrm>
          <a:solidFill>
            <a:schemeClr val="bg1"/>
          </a:solidFill>
          <a:ln>
            <a:solidFill>
              <a:schemeClr val="accent2"/>
            </a:solidFill>
          </a:ln>
        </p:spPr>
        <p:txBody>
          <a:bodyPr tIns="182880">
            <a:normAutofit fontScale="85000" lnSpcReduction="20000"/>
          </a:bodyPr>
          <a:lstStyle/>
          <a:p>
            <a:pPr marL="0" indent="0" algn="ctr">
              <a:spcBef>
                <a:spcPts val="1200"/>
              </a:spcBef>
              <a:buNone/>
            </a:pPr>
            <a:r>
              <a:rPr lang="en-US" sz="2800" dirty="0">
                <a:solidFill>
                  <a:schemeClr val="accent2">
                    <a:lumMod val="75000"/>
                  </a:schemeClr>
                </a:solidFill>
              </a:rPr>
              <a:t>WHAT EU CAN TEACH US</a:t>
            </a:r>
          </a:p>
          <a:p>
            <a:pPr>
              <a:lnSpc>
                <a:spcPct val="110000"/>
              </a:lnSpc>
              <a:spcBef>
                <a:spcPts val="600"/>
              </a:spcBef>
            </a:pPr>
            <a:r>
              <a:rPr lang="en-US" sz="2600" dirty="0"/>
              <a:t>RC can be more than a stop-gap option &amp; has more than a treatment function</a:t>
            </a:r>
          </a:p>
          <a:p>
            <a:pPr>
              <a:lnSpc>
                <a:spcPct val="110000"/>
              </a:lnSpc>
              <a:spcBef>
                <a:spcPts val="600"/>
              </a:spcBef>
            </a:pPr>
            <a:r>
              <a:rPr lang="en-US" sz="2600" dirty="0"/>
              <a:t>RC can take many different forms (small family-like group homes, supported living)</a:t>
            </a:r>
          </a:p>
          <a:p>
            <a:pPr>
              <a:lnSpc>
                <a:spcPct val="110000"/>
              </a:lnSpc>
              <a:spcBef>
                <a:spcPts val="600"/>
              </a:spcBef>
            </a:pPr>
            <a:r>
              <a:rPr lang="en-US" sz="2600" dirty="0"/>
              <a:t>EBP yes, but the importance of a pedagogical/ therapeutic milieu</a:t>
            </a:r>
          </a:p>
          <a:p>
            <a:pPr>
              <a:lnSpc>
                <a:spcPct val="110000"/>
              </a:lnSpc>
              <a:spcBef>
                <a:spcPts val="600"/>
              </a:spcBef>
            </a:pPr>
            <a:r>
              <a:rPr lang="en-US" sz="2600" dirty="0"/>
              <a:t>The need for a professionalized RC workforce</a:t>
            </a:r>
          </a:p>
          <a:p>
            <a:pPr>
              <a:lnSpc>
                <a:spcPct val="110000"/>
              </a:lnSpc>
              <a:spcBef>
                <a:spcPts val="600"/>
              </a:spcBef>
            </a:pPr>
            <a:r>
              <a:rPr lang="en-US" sz="2600" dirty="0"/>
              <a:t>National quality standards</a:t>
            </a:r>
          </a:p>
          <a:p>
            <a:endParaRPr lang="en-US" dirty="0"/>
          </a:p>
        </p:txBody>
      </p:sp>
      <p:sp>
        <p:nvSpPr>
          <p:cNvPr id="4" name="Content Placeholder 3"/>
          <p:cNvSpPr>
            <a:spLocks noGrp="1"/>
          </p:cNvSpPr>
          <p:nvPr>
            <p:ph sz="quarter" idx="4"/>
          </p:nvPr>
        </p:nvSpPr>
        <p:spPr>
          <a:xfrm>
            <a:off x="6116853" y="3450865"/>
            <a:ext cx="5760720" cy="3383280"/>
          </a:xfrm>
          <a:solidFill>
            <a:schemeClr val="bg1"/>
          </a:solidFill>
          <a:ln>
            <a:solidFill>
              <a:schemeClr val="accent2"/>
            </a:solidFill>
          </a:ln>
        </p:spPr>
        <p:txBody>
          <a:bodyPr lIns="182880" tIns="182880">
            <a:normAutofit fontScale="85000" lnSpcReduction="20000"/>
          </a:bodyPr>
          <a:lstStyle/>
          <a:p>
            <a:pPr marL="0" indent="0" algn="ctr">
              <a:buNone/>
            </a:pPr>
            <a:r>
              <a:rPr lang="en-US" sz="2800" cap="all" dirty="0">
                <a:solidFill>
                  <a:schemeClr val="accent2">
                    <a:lumMod val="75000"/>
                  </a:schemeClr>
                </a:solidFill>
              </a:rPr>
              <a:t>What US can teach EU</a:t>
            </a:r>
          </a:p>
          <a:p>
            <a:pPr>
              <a:lnSpc>
                <a:spcPct val="110000"/>
              </a:lnSpc>
              <a:spcBef>
                <a:spcPts val="600"/>
              </a:spcBef>
            </a:pPr>
            <a:r>
              <a:rPr lang="en-US" sz="2600" dirty="0"/>
              <a:t>How to create more family-based alternatives</a:t>
            </a:r>
          </a:p>
          <a:p>
            <a:pPr>
              <a:lnSpc>
                <a:spcPct val="110000"/>
              </a:lnSpc>
              <a:spcBef>
                <a:spcPts val="600"/>
              </a:spcBef>
            </a:pPr>
            <a:r>
              <a:rPr lang="en-US" sz="2600" dirty="0"/>
              <a:t>More awareness of clinical issues and need for approaches</a:t>
            </a:r>
          </a:p>
          <a:p>
            <a:pPr>
              <a:lnSpc>
                <a:spcPct val="110000"/>
              </a:lnSpc>
              <a:spcBef>
                <a:spcPts val="600"/>
              </a:spcBef>
            </a:pPr>
            <a:r>
              <a:rPr lang="en-US" sz="2600" dirty="0"/>
              <a:t>Family voice and family-driven organizations</a:t>
            </a:r>
          </a:p>
          <a:p>
            <a:pPr>
              <a:lnSpc>
                <a:spcPct val="110000"/>
              </a:lnSpc>
              <a:spcBef>
                <a:spcPts val="600"/>
              </a:spcBef>
            </a:pPr>
            <a:r>
              <a:rPr lang="en-US" sz="2600" dirty="0"/>
              <a:t>Good concepts/ theory aren’t enough; need to be tested with data; greater integration of EBPs</a:t>
            </a:r>
          </a:p>
          <a:p>
            <a:pPr>
              <a:lnSpc>
                <a:spcPct val="110000"/>
              </a:lnSpc>
              <a:spcBef>
                <a:spcPts val="600"/>
              </a:spcBef>
            </a:pPr>
            <a:r>
              <a:rPr lang="en-US" sz="2600" dirty="0"/>
              <a:t>Need for more data and outcomes research</a:t>
            </a:r>
          </a:p>
          <a:p>
            <a:pPr marL="0" indent="0">
              <a:buNone/>
            </a:pPr>
            <a:endParaRPr lang="en-US" dirty="0"/>
          </a:p>
        </p:txBody>
      </p:sp>
      <p:sp>
        <p:nvSpPr>
          <p:cNvPr id="6" name="Title 5"/>
          <p:cNvSpPr>
            <a:spLocks noGrp="1"/>
          </p:cNvSpPr>
          <p:nvPr>
            <p:ph type="title"/>
          </p:nvPr>
        </p:nvSpPr>
        <p:spPr>
          <a:xfrm>
            <a:off x="2395705" y="108750"/>
            <a:ext cx="7615391" cy="686380"/>
          </a:xfrm>
        </p:spPr>
        <p:txBody>
          <a:bodyPr>
            <a:noAutofit/>
          </a:bodyPr>
          <a:lstStyle/>
          <a:p>
            <a:r>
              <a:rPr lang="en-US" dirty="0"/>
              <a:t>Learning from Each other</a:t>
            </a:r>
          </a:p>
        </p:txBody>
      </p:sp>
      <p:sp>
        <p:nvSpPr>
          <p:cNvPr id="7" name="Rectangle 6"/>
          <p:cNvSpPr/>
          <p:nvPr/>
        </p:nvSpPr>
        <p:spPr>
          <a:xfrm>
            <a:off x="314429" y="854765"/>
            <a:ext cx="11563143" cy="257423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2800" dirty="0">
                <a:solidFill>
                  <a:schemeClr val="bg1"/>
                </a:solidFill>
              </a:rPr>
              <a:t>(SOME) COMMONALITIES</a:t>
            </a:r>
          </a:p>
          <a:p>
            <a:pPr marL="342900" indent="-342900">
              <a:lnSpc>
                <a:spcPct val="90000"/>
              </a:lnSpc>
              <a:spcBef>
                <a:spcPts val="600"/>
              </a:spcBef>
              <a:buFont typeface="Arial" panose="020B0604020202020204" pitchFamily="34" charset="0"/>
              <a:buChar char="•"/>
            </a:pPr>
            <a:r>
              <a:rPr lang="en-US" sz="2200" dirty="0"/>
              <a:t>High-risk status of RC youth (high rate of MH problems confirmed across countries)</a:t>
            </a:r>
          </a:p>
          <a:p>
            <a:pPr marL="342900" indent="-342900">
              <a:lnSpc>
                <a:spcPct val="90000"/>
              </a:lnSpc>
              <a:spcBef>
                <a:spcPts val="600"/>
              </a:spcBef>
              <a:buFont typeface="Arial" panose="020B0604020202020204" pitchFamily="34" charset="0"/>
              <a:buChar char="•"/>
            </a:pPr>
            <a:r>
              <a:rPr lang="en-US" sz="2200" dirty="0"/>
              <a:t>Consensus on importance of core program elements (e.g., family involvement, aftercare/ </a:t>
            </a:r>
            <a:r>
              <a:rPr lang="en-US" sz="2200" dirty="0" err="1"/>
              <a:t>careleavers</a:t>
            </a:r>
            <a:r>
              <a:rPr lang="en-US" sz="2200" dirty="0"/>
              <a:t>) - but how to best implement?</a:t>
            </a:r>
          </a:p>
          <a:p>
            <a:pPr marL="342900" indent="-342900">
              <a:lnSpc>
                <a:spcPct val="90000"/>
              </a:lnSpc>
              <a:spcBef>
                <a:spcPts val="600"/>
              </a:spcBef>
              <a:buFont typeface="Arial" panose="020B0604020202020204" pitchFamily="34" charset="0"/>
              <a:buChar char="•"/>
            </a:pPr>
            <a:r>
              <a:rPr lang="en-US" sz="2200" dirty="0"/>
              <a:t>General emphasis on family-based care but struggle to find the right balance between RC and FC </a:t>
            </a:r>
          </a:p>
          <a:p>
            <a:pPr marL="342900" indent="-342900">
              <a:lnSpc>
                <a:spcPct val="90000"/>
              </a:lnSpc>
              <a:spcBef>
                <a:spcPts val="600"/>
              </a:spcBef>
              <a:buFont typeface="Arial" panose="020B0604020202020204" pitchFamily="34" charset="0"/>
              <a:buChar char="•"/>
            </a:pPr>
            <a:r>
              <a:rPr lang="en-US" sz="2200" dirty="0"/>
              <a:t>Staff turnover and low salary for RC workers are challenges across countries</a:t>
            </a:r>
          </a:p>
        </p:txBody>
      </p:sp>
    </p:spTree>
    <p:extLst>
      <p:ext uri="{BB962C8B-B14F-4D97-AF65-F5344CB8AC3E}">
        <p14:creationId xmlns:p14="http://schemas.microsoft.com/office/powerpoint/2010/main" val="10934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30517"/>
            <a:ext cx="8991600" cy="1645920"/>
          </a:xfrm>
        </p:spPr>
        <p:txBody>
          <a:bodyPr/>
          <a:lstStyle/>
          <a:p>
            <a:r>
              <a:rPr lang="en-US" dirty="0"/>
              <a:t>We welcome your </a:t>
            </a:r>
            <a:br>
              <a:rPr lang="en-US" dirty="0"/>
            </a:br>
            <a:r>
              <a:rPr lang="en-US" dirty="0"/>
              <a:t>Comments &amp; Questions!</a:t>
            </a:r>
          </a:p>
        </p:txBody>
      </p:sp>
      <p:sp>
        <p:nvSpPr>
          <p:cNvPr id="4" name="Text Placeholder 3"/>
          <p:cNvSpPr>
            <a:spLocks noGrp="1"/>
          </p:cNvSpPr>
          <p:nvPr>
            <p:ph type="body" idx="1"/>
          </p:nvPr>
        </p:nvSpPr>
        <p:spPr>
          <a:xfrm>
            <a:off x="1421740" y="2233474"/>
            <a:ext cx="4162807" cy="1826266"/>
          </a:xfrm>
        </p:spPr>
        <p:txBody>
          <a:bodyPr>
            <a:normAutofit/>
          </a:bodyPr>
          <a:lstStyle/>
          <a:p>
            <a:r>
              <a:rPr lang="de-DE" dirty="0"/>
              <a:t>Prof. Dr. Sigrid James</a:t>
            </a:r>
          </a:p>
          <a:p>
            <a:r>
              <a:rPr lang="en-US" dirty="0"/>
              <a:t>Email: sigrid.james@uni-kassel.de</a:t>
            </a:r>
            <a:endParaRPr lang="de-DE" dirty="0"/>
          </a:p>
          <a:p>
            <a:endParaRPr lang="en-US" dirty="0"/>
          </a:p>
        </p:txBody>
      </p:sp>
      <p:sp>
        <p:nvSpPr>
          <p:cNvPr id="5" name="Text Placeholder 3"/>
          <p:cNvSpPr txBox="1">
            <a:spLocks/>
          </p:cNvSpPr>
          <p:nvPr/>
        </p:nvSpPr>
        <p:spPr>
          <a:xfrm>
            <a:off x="6862204" y="2223843"/>
            <a:ext cx="3548743" cy="1804495"/>
          </a:xfrm>
          <a:prstGeom prst="rect">
            <a:avLst/>
          </a:prstGeom>
        </p:spPr>
        <p:txBody>
          <a:bodyPr vert="horz" lIns="91440" tIns="45720" rIns="91440" bIns="45720" rtlCol="0" anchor="t" anchorCtr="1">
            <a:norm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9pPr>
          </a:lstStyle>
          <a:p>
            <a:r>
              <a:rPr lang="en-US" dirty="0"/>
              <a:t>Prof. Dr. Bethany Lee</a:t>
            </a:r>
          </a:p>
          <a:p>
            <a:r>
              <a:rPr lang="en-US" dirty="0"/>
              <a:t>Email: blee@ssw.umaryland.edu</a:t>
            </a:r>
          </a:p>
          <a:p>
            <a:endParaRPr lang="en-US" dirty="0"/>
          </a:p>
        </p:txBody>
      </p:sp>
      <p:sp>
        <p:nvSpPr>
          <p:cNvPr id="3" name="TextBox 2">
            <a:extLst>
              <a:ext uri="{FF2B5EF4-FFF2-40B4-BE49-F238E27FC236}">
                <a16:creationId xmlns:a16="http://schemas.microsoft.com/office/drawing/2014/main" id="{B65A43D5-1945-42CF-96BF-1C01AEF1001B}"/>
              </a:ext>
            </a:extLst>
          </p:cNvPr>
          <p:cNvSpPr txBox="1"/>
          <p:nvPr/>
        </p:nvSpPr>
        <p:spPr>
          <a:xfrm>
            <a:off x="300058" y="3665161"/>
            <a:ext cx="11591884" cy="2862322"/>
          </a:xfrm>
          <a:prstGeom prst="rect">
            <a:avLst/>
          </a:prstGeom>
          <a:noFill/>
          <a:ln w="25400">
            <a:solidFill>
              <a:schemeClr val="tx1"/>
            </a:solidFill>
          </a:ln>
        </p:spPr>
        <p:txBody>
          <a:bodyPr wrap="square" rtlCol="0">
            <a:spAutoFit/>
          </a:bodyPr>
          <a:lstStyle/>
          <a:p>
            <a:r>
              <a:rPr lang="de-DE" sz="2000" b="1" dirty="0"/>
              <a:t>ACKNOWLEDGMENT:  </a:t>
            </a:r>
            <a:r>
              <a:rPr lang="de-DE" sz="2000" cap="small" dirty="0"/>
              <a:t>I </a:t>
            </a:r>
            <a:r>
              <a:rPr lang="de-DE" sz="2000" dirty="0"/>
              <a:t>want to recognize my ERASMUS partners who have collected data on residential care for their countries and are co-authors on a paper in preparation about the cross-national comparisons (S. James):</a:t>
            </a:r>
          </a:p>
          <a:p>
            <a:endParaRPr lang="de-DE" sz="2000" dirty="0"/>
          </a:p>
          <a:p>
            <a:r>
              <a:rPr lang="de-DE" sz="2000" dirty="0"/>
              <a:t>Eeva Timonen-Kallio (PI) &amp; Tiina Pelander (Turku University of Applied Sciences, Finland) </a:t>
            </a:r>
          </a:p>
          <a:p>
            <a:r>
              <a:rPr lang="de-DE" sz="2000" dirty="0"/>
              <a:t>Jorge F. del Valle &amp; Amaia Bravo (University of Oviedo, Spain)</a:t>
            </a:r>
          </a:p>
          <a:p>
            <a:r>
              <a:rPr lang="en-US" sz="2000" cap="small" dirty="0"/>
              <a:t>J</a:t>
            </a:r>
            <a:r>
              <a:rPr lang="en-US" sz="2000" dirty="0"/>
              <a:t>olanta </a:t>
            </a:r>
            <a:r>
              <a:rPr lang="en-US" sz="2000" dirty="0" err="1"/>
              <a:t>Pivoriene</a:t>
            </a:r>
            <a:r>
              <a:rPr lang="en-US" sz="2000" dirty="0"/>
              <a:t>  &amp; </a:t>
            </a:r>
            <a:r>
              <a:rPr lang="de-DE" sz="2000" dirty="0"/>
              <a:t>Alina Petrauskiene</a:t>
            </a:r>
            <a:r>
              <a:rPr lang="en-US" sz="2000" cap="small" dirty="0"/>
              <a:t> </a:t>
            </a:r>
            <a:r>
              <a:rPr lang="en-US" sz="2000" dirty="0"/>
              <a:t>(</a:t>
            </a:r>
            <a:r>
              <a:rPr lang="en-US" sz="2000" dirty="0" err="1"/>
              <a:t>Mykolas</a:t>
            </a:r>
            <a:r>
              <a:rPr lang="en-US" sz="2000" dirty="0"/>
              <a:t> </a:t>
            </a:r>
            <a:r>
              <a:rPr lang="en-US" sz="2000" dirty="0" err="1"/>
              <a:t>Romeris</a:t>
            </a:r>
            <a:r>
              <a:rPr lang="en-US" sz="2000" dirty="0"/>
              <a:t> University, Lithuania)</a:t>
            </a:r>
          </a:p>
          <a:p>
            <a:r>
              <a:rPr lang="en-US" sz="2000" dirty="0"/>
              <a:t>Laura </a:t>
            </a:r>
            <a:r>
              <a:rPr lang="en-US" sz="2000" dirty="0" err="1"/>
              <a:t>Fermenti</a:t>
            </a:r>
            <a:r>
              <a:rPr lang="en-US" sz="2000" dirty="0"/>
              <a:t> &amp; Alessandra Rigamonti (University of Milano-Bicocca, Italy)</a:t>
            </a:r>
          </a:p>
          <a:p>
            <a:r>
              <a:rPr lang="en-US" sz="2000" dirty="0"/>
              <a:t>Juri Kilian &amp; Lucas </a:t>
            </a:r>
            <a:r>
              <a:rPr lang="en-US" sz="2000" dirty="0" err="1"/>
              <a:t>Wilczek</a:t>
            </a:r>
            <a:r>
              <a:rPr lang="en-US" sz="2000" dirty="0"/>
              <a:t> (University of Kassel, Germany)</a:t>
            </a:r>
            <a:endParaRPr lang="de-DE" sz="2000" dirty="0"/>
          </a:p>
        </p:txBody>
      </p:sp>
    </p:spTree>
    <p:extLst>
      <p:ext uri="{BB962C8B-B14F-4D97-AF65-F5344CB8AC3E}">
        <p14:creationId xmlns:p14="http://schemas.microsoft.com/office/powerpoint/2010/main" val="234172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832170"/>
            <a:ext cx="7729728" cy="1188720"/>
          </a:xfrm>
        </p:spPr>
        <p:txBody>
          <a:bodyPr>
            <a:normAutofit/>
          </a:bodyPr>
          <a:lstStyle/>
          <a:p>
            <a:r>
              <a:rPr lang="en-US" sz="3200" dirty="0"/>
              <a:t>TRC Definition: </a:t>
            </a:r>
            <a:r>
              <a:rPr lang="en-US" sz="3200" dirty="0" err="1"/>
              <a:t>orIGINAL</a:t>
            </a:r>
            <a:endParaRPr lang="en-US" sz="3200" dirty="0"/>
          </a:p>
        </p:txBody>
      </p:sp>
      <p:sp>
        <p:nvSpPr>
          <p:cNvPr id="3" name="Content Placeholder 2"/>
          <p:cNvSpPr>
            <a:spLocks noGrp="1"/>
          </p:cNvSpPr>
          <p:nvPr>
            <p:ph idx="1"/>
          </p:nvPr>
        </p:nvSpPr>
        <p:spPr>
          <a:xfrm>
            <a:off x="1505339" y="2398644"/>
            <a:ext cx="9181322" cy="4117904"/>
          </a:xfrm>
        </p:spPr>
        <p:txBody>
          <a:bodyPr>
            <a:noAutofit/>
          </a:bodyPr>
          <a:lstStyle/>
          <a:p>
            <a:pPr marL="0" indent="0" algn="just">
              <a:buNone/>
            </a:pPr>
            <a:r>
              <a:rPr lang="en-US" sz="2800" i="1" dirty="0">
                <a:solidFill>
                  <a:schemeClr val="tx1"/>
                </a:solidFill>
              </a:rPr>
              <a:t>“Therapeutic residential care’ involves the planful use of a purposefully constructed, multi-dimensional living environment designed to enhance or provide treatment, education, socialization, support, and protection to children and youth with identified mental health or behavioral needs in partnership with their families and in collaboration with a full spectrum of community-based formal and informal helping resources” </a:t>
            </a:r>
            <a:r>
              <a:rPr lang="en-US" sz="2800" dirty="0">
                <a:solidFill>
                  <a:schemeClr val="tx1"/>
                </a:solidFill>
              </a:rPr>
              <a:t>(Whittaker, del Valle, &amp; Holmes, 2014, p. 24).</a:t>
            </a:r>
          </a:p>
        </p:txBody>
      </p:sp>
    </p:spTree>
    <p:extLst>
      <p:ext uri="{BB962C8B-B14F-4D97-AF65-F5344CB8AC3E}">
        <p14:creationId xmlns:p14="http://schemas.microsoft.com/office/powerpoint/2010/main" val="265915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620136"/>
            <a:ext cx="7729728" cy="1188720"/>
          </a:xfrm>
        </p:spPr>
        <p:txBody>
          <a:bodyPr>
            <a:normAutofit/>
          </a:bodyPr>
          <a:lstStyle/>
          <a:p>
            <a:r>
              <a:rPr lang="en-US" sz="3200" dirty="0"/>
              <a:t>TRC Definition</a:t>
            </a:r>
          </a:p>
        </p:txBody>
      </p:sp>
      <p:sp>
        <p:nvSpPr>
          <p:cNvPr id="3" name="Content Placeholder 2"/>
          <p:cNvSpPr>
            <a:spLocks noGrp="1"/>
          </p:cNvSpPr>
          <p:nvPr>
            <p:ph idx="1"/>
          </p:nvPr>
        </p:nvSpPr>
        <p:spPr>
          <a:xfrm>
            <a:off x="2231135" y="2266983"/>
            <a:ext cx="8529629" cy="3878503"/>
          </a:xfrm>
        </p:spPr>
        <p:txBody>
          <a:bodyPr>
            <a:noAutofit/>
          </a:bodyPr>
          <a:lstStyle/>
          <a:p>
            <a:pPr marL="0" indent="0" algn="just">
              <a:buNone/>
            </a:pPr>
            <a:r>
              <a:rPr lang="en-US" sz="2800" i="1" dirty="0">
                <a:solidFill>
                  <a:schemeClr val="tx1"/>
                </a:solidFill>
              </a:rPr>
              <a:t>“Therapeutic residential care’ involves the planful </a:t>
            </a:r>
            <a:r>
              <a:rPr lang="en-US" sz="2800" i="1" dirty="0">
                <a:solidFill>
                  <a:srgbClr val="00B050"/>
                </a:solidFill>
              </a:rPr>
              <a:t>use of a purposefully constructed, multi-dimensional living environment </a:t>
            </a:r>
            <a:r>
              <a:rPr lang="en-US" sz="2800" i="1" dirty="0">
                <a:solidFill>
                  <a:schemeClr val="tx1"/>
                </a:solidFill>
              </a:rPr>
              <a:t>designed to enhance or provide treatment, education, </a:t>
            </a:r>
            <a:r>
              <a:rPr lang="en-US" sz="2800" i="1" dirty="0">
                <a:solidFill>
                  <a:srgbClr val="00B050"/>
                </a:solidFill>
              </a:rPr>
              <a:t>socialization, support, and protection to children and youth </a:t>
            </a:r>
            <a:r>
              <a:rPr lang="en-US" sz="2800" i="1" dirty="0">
                <a:solidFill>
                  <a:schemeClr val="tx1"/>
                </a:solidFill>
              </a:rPr>
              <a:t>with identified mental health or behavioral needs in partnership with their families and in collaboration with a full spectrum of community-based formal and informal helping resources” </a:t>
            </a:r>
            <a:r>
              <a:rPr lang="en-US" sz="2800" dirty="0">
                <a:solidFill>
                  <a:schemeClr val="tx1"/>
                </a:solidFill>
              </a:rPr>
              <a:t>(Whittaker, del Valle, &amp; Holmes, 2014, p. 24).</a:t>
            </a:r>
          </a:p>
        </p:txBody>
      </p:sp>
      <p:sp>
        <p:nvSpPr>
          <p:cNvPr id="4" name="Rounded Rectangle 3"/>
          <p:cNvSpPr/>
          <p:nvPr/>
        </p:nvSpPr>
        <p:spPr>
          <a:xfrm>
            <a:off x="323702" y="2588542"/>
            <a:ext cx="1684001" cy="2754227"/>
          </a:xfrm>
          <a:prstGeom prst="roundRect">
            <a:avLst/>
          </a:prstGeom>
          <a:solidFill>
            <a:srgbClr val="00B05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Most (T)RC programs do these things</a:t>
            </a:r>
          </a:p>
        </p:txBody>
      </p:sp>
    </p:spTree>
    <p:extLst>
      <p:ext uri="{BB962C8B-B14F-4D97-AF65-F5344CB8AC3E}">
        <p14:creationId xmlns:p14="http://schemas.microsoft.com/office/powerpoint/2010/main" val="352590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60500"/>
            <a:ext cx="7729728" cy="1188720"/>
          </a:xfrm>
        </p:spPr>
        <p:txBody>
          <a:bodyPr>
            <a:normAutofit/>
          </a:bodyPr>
          <a:lstStyle/>
          <a:p>
            <a:r>
              <a:rPr lang="en-US" sz="3200" dirty="0"/>
              <a:t>TRC Definition</a:t>
            </a:r>
          </a:p>
        </p:txBody>
      </p:sp>
      <p:sp>
        <p:nvSpPr>
          <p:cNvPr id="3" name="Content Placeholder 2"/>
          <p:cNvSpPr>
            <a:spLocks noGrp="1"/>
          </p:cNvSpPr>
          <p:nvPr>
            <p:ph idx="1"/>
          </p:nvPr>
        </p:nvSpPr>
        <p:spPr>
          <a:xfrm>
            <a:off x="2231136" y="2317951"/>
            <a:ext cx="8139780" cy="3878503"/>
          </a:xfrm>
        </p:spPr>
        <p:txBody>
          <a:bodyPr>
            <a:noAutofit/>
          </a:bodyPr>
          <a:lstStyle/>
          <a:p>
            <a:pPr marL="0" indent="0" algn="just">
              <a:buNone/>
            </a:pPr>
            <a:r>
              <a:rPr lang="en-US" sz="2800" i="1" dirty="0">
                <a:solidFill>
                  <a:schemeClr val="tx1"/>
                </a:solidFill>
              </a:rPr>
              <a:t>“Therapeutic residential care’ involves the planful </a:t>
            </a:r>
            <a:r>
              <a:rPr lang="en-US" sz="2800" i="1" dirty="0">
                <a:solidFill>
                  <a:srgbClr val="00B050"/>
                </a:solidFill>
              </a:rPr>
              <a:t>use of a purposefully constructed, multi-dimensional living environment </a:t>
            </a:r>
            <a:r>
              <a:rPr lang="en-US" sz="2800" i="1" dirty="0">
                <a:solidFill>
                  <a:schemeClr val="tx1"/>
                </a:solidFill>
              </a:rPr>
              <a:t>designed to </a:t>
            </a:r>
            <a:r>
              <a:rPr lang="en-US" sz="2800" i="1" dirty="0">
                <a:solidFill>
                  <a:srgbClr val="C00000"/>
                </a:solidFill>
              </a:rPr>
              <a:t>enhance or provide treatment</a:t>
            </a:r>
            <a:r>
              <a:rPr lang="en-US" sz="2800" i="1" dirty="0">
                <a:solidFill>
                  <a:schemeClr val="tx1"/>
                </a:solidFill>
              </a:rPr>
              <a:t>, education, </a:t>
            </a:r>
            <a:r>
              <a:rPr lang="en-US" sz="2800" i="1" dirty="0">
                <a:solidFill>
                  <a:srgbClr val="00B050"/>
                </a:solidFill>
              </a:rPr>
              <a:t>socialization, support, and protection to children and youth </a:t>
            </a:r>
            <a:r>
              <a:rPr lang="en-US" sz="2800" i="1" dirty="0">
                <a:solidFill>
                  <a:srgbClr val="C00000"/>
                </a:solidFill>
              </a:rPr>
              <a:t>with identified mental health or behavioral needs </a:t>
            </a:r>
            <a:r>
              <a:rPr lang="en-US" sz="2800" i="1" dirty="0">
                <a:solidFill>
                  <a:schemeClr val="tx1"/>
                </a:solidFill>
              </a:rPr>
              <a:t>in partnership with their families and in collaboration with a full spectrum of community-based formal and informal helping resources” </a:t>
            </a:r>
            <a:r>
              <a:rPr lang="en-US" sz="2800" dirty="0">
                <a:solidFill>
                  <a:schemeClr val="tx1"/>
                </a:solidFill>
              </a:rPr>
              <a:t>(Whittaker, del Valle, &amp; Holmes, 2014, p. 24).</a:t>
            </a:r>
          </a:p>
        </p:txBody>
      </p:sp>
      <p:sp>
        <p:nvSpPr>
          <p:cNvPr id="4" name="Rounded Rectangle 3"/>
          <p:cNvSpPr/>
          <p:nvPr/>
        </p:nvSpPr>
        <p:spPr>
          <a:xfrm>
            <a:off x="290574" y="2880088"/>
            <a:ext cx="1653988" cy="2754227"/>
          </a:xfrm>
          <a:prstGeom prst="roundRect">
            <a:avLst/>
          </a:prstGeom>
          <a:solidFill>
            <a:srgbClr val="C0000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Most treatment-focused programs do these things</a:t>
            </a:r>
          </a:p>
        </p:txBody>
      </p:sp>
    </p:spTree>
    <p:extLst>
      <p:ext uri="{BB962C8B-B14F-4D97-AF65-F5344CB8AC3E}">
        <p14:creationId xmlns:p14="http://schemas.microsoft.com/office/powerpoint/2010/main" val="330344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47857"/>
            <a:ext cx="7729728" cy="1188720"/>
          </a:xfrm>
        </p:spPr>
        <p:txBody>
          <a:bodyPr>
            <a:normAutofit/>
          </a:bodyPr>
          <a:lstStyle/>
          <a:p>
            <a:r>
              <a:rPr lang="en-US" sz="3200" dirty="0"/>
              <a:t>TRC Definition</a:t>
            </a:r>
          </a:p>
        </p:txBody>
      </p:sp>
      <p:sp>
        <p:nvSpPr>
          <p:cNvPr id="3" name="Content Placeholder 2"/>
          <p:cNvSpPr>
            <a:spLocks noGrp="1"/>
          </p:cNvSpPr>
          <p:nvPr>
            <p:ph idx="1"/>
          </p:nvPr>
        </p:nvSpPr>
        <p:spPr>
          <a:xfrm>
            <a:off x="2231136" y="2147713"/>
            <a:ext cx="8271212" cy="3878503"/>
          </a:xfrm>
        </p:spPr>
        <p:txBody>
          <a:bodyPr>
            <a:noAutofit/>
          </a:bodyPr>
          <a:lstStyle/>
          <a:p>
            <a:pPr marL="0" indent="0" algn="just">
              <a:buNone/>
            </a:pPr>
            <a:r>
              <a:rPr lang="en-US" sz="2800" i="1" dirty="0">
                <a:solidFill>
                  <a:schemeClr val="tx1"/>
                </a:solidFill>
              </a:rPr>
              <a:t>“Therapeutic residential care’ involves the planful </a:t>
            </a:r>
            <a:r>
              <a:rPr lang="en-US" sz="2800" i="1" dirty="0">
                <a:solidFill>
                  <a:srgbClr val="00B050"/>
                </a:solidFill>
              </a:rPr>
              <a:t>use of a purposefully constructed, multi-dimensional living environment </a:t>
            </a:r>
            <a:r>
              <a:rPr lang="en-US" sz="2800" i="1" dirty="0">
                <a:solidFill>
                  <a:schemeClr val="tx1"/>
                </a:solidFill>
              </a:rPr>
              <a:t>designed to </a:t>
            </a:r>
            <a:r>
              <a:rPr lang="en-US" sz="2800" i="1" dirty="0">
                <a:solidFill>
                  <a:srgbClr val="C00000"/>
                </a:solidFill>
              </a:rPr>
              <a:t>enhance or provide treatment</a:t>
            </a:r>
            <a:r>
              <a:rPr lang="en-US" sz="2800" i="1" dirty="0">
                <a:solidFill>
                  <a:schemeClr val="tx1"/>
                </a:solidFill>
              </a:rPr>
              <a:t>, </a:t>
            </a:r>
            <a:r>
              <a:rPr lang="en-US" sz="2800" i="1" dirty="0">
                <a:solidFill>
                  <a:srgbClr val="00B0F0"/>
                </a:solidFill>
              </a:rPr>
              <a:t>education</a:t>
            </a:r>
            <a:r>
              <a:rPr lang="en-US" sz="2800" i="1" dirty="0">
                <a:solidFill>
                  <a:schemeClr val="tx1"/>
                </a:solidFill>
              </a:rPr>
              <a:t>, </a:t>
            </a:r>
            <a:r>
              <a:rPr lang="en-US" sz="2800" i="1" dirty="0">
                <a:solidFill>
                  <a:srgbClr val="00B050"/>
                </a:solidFill>
              </a:rPr>
              <a:t>socialization, support, and protection to children and youth </a:t>
            </a:r>
            <a:r>
              <a:rPr lang="en-US" sz="2800" i="1" dirty="0">
                <a:solidFill>
                  <a:srgbClr val="C00000"/>
                </a:solidFill>
              </a:rPr>
              <a:t>with identified mental health or behavioral needs </a:t>
            </a:r>
            <a:r>
              <a:rPr lang="en-US" sz="2800" i="1" dirty="0">
                <a:solidFill>
                  <a:srgbClr val="00B0F0"/>
                </a:solidFill>
              </a:rPr>
              <a:t>in partnership with their families </a:t>
            </a:r>
            <a:r>
              <a:rPr lang="en-US" sz="2800" i="1" dirty="0">
                <a:solidFill>
                  <a:schemeClr val="tx1"/>
                </a:solidFill>
              </a:rPr>
              <a:t>and in </a:t>
            </a:r>
            <a:r>
              <a:rPr lang="en-US" sz="2800" i="1" dirty="0">
                <a:solidFill>
                  <a:srgbClr val="00B0F0"/>
                </a:solidFill>
              </a:rPr>
              <a:t>collaboration with a full spectrum of community-based formal and informal helping resources”</a:t>
            </a:r>
            <a:r>
              <a:rPr lang="en-US" sz="2800" i="1" dirty="0">
                <a:solidFill>
                  <a:schemeClr val="tx1"/>
                </a:solidFill>
              </a:rPr>
              <a:t> </a:t>
            </a:r>
            <a:r>
              <a:rPr lang="en-US" sz="2800" dirty="0">
                <a:solidFill>
                  <a:schemeClr val="tx1"/>
                </a:solidFill>
              </a:rPr>
              <a:t>(Whittaker, del Valle, &amp; Holmes, 2014, p. 24).</a:t>
            </a:r>
          </a:p>
        </p:txBody>
      </p:sp>
      <p:sp>
        <p:nvSpPr>
          <p:cNvPr id="4" name="Rounded Rectangle 3"/>
          <p:cNvSpPr/>
          <p:nvPr/>
        </p:nvSpPr>
        <p:spPr>
          <a:xfrm>
            <a:off x="244191" y="2515655"/>
            <a:ext cx="1653988" cy="3224875"/>
          </a:xfrm>
          <a:prstGeom prst="roundRect">
            <a:avLst/>
          </a:prstGeom>
          <a:solidFill>
            <a:srgbClr val="00B0F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Many programs set these as ideals but not always attain</a:t>
            </a:r>
          </a:p>
        </p:txBody>
      </p:sp>
    </p:spTree>
    <p:extLst>
      <p:ext uri="{BB962C8B-B14F-4D97-AF65-F5344CB8AC3E}">
        <p14:creationId xmlns:p14="http://schemas.microsoft.com/office/powerpoint/2010/main" val="393099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D44A58-0C3B-41C8-BA32-3583172780E5}"/>
              </a:ext>
            </a:extLst>
          </p:cNvPr>
          <p:cNvSpPr txBox="1"/>
          <p:nvPr/>
        </p:nvSpPr>
        <p:spPr>
          <a:xfrm>
            <a:off x="-53009" y="5160559"/>
            <a:ext cx="12245009" cy="1754326"/>
          </a:xfrm>
          <a:prstGeom prst="rect">
            <a:avLst/>
          </a:prstGeom>
          <a:solidFill>
            <a:schemeClr val="accent2"/>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BD3F2A4A-A705-4C9D-A97E-D60CAD4828DE}"/>
              </a:ext>
            </a:extLst>
          </p:cNvPr>
          <p:cNvSpPr>
            <a:spLocks noGrp="1"/>
          </p:cNvSpPr>
          <p:nvPr>
            <p:ph type="title"/>
          </p:nvPr>
        </p:nvSpPr>
        <p:spPr>
          <a:xfrm>
            <a:off x="1573695" y="4677442"/>
            <a:ext cx="8991600" cy="1264762"/>
          </a:xfrm>
        </p:spPr>
        <p:txBody>
          <a:bodyPr vert="horz" lIns="274320" tIns="182880" rIns="274320" bIns="182880" rtlCol="0" anchor="ctr" anchorCtr="1">
            <a:normAutofit/>
          </a:bodyPr>
          <a:lstStyle/>
          <a:p>
            <a:r>
              <a:rPr lang="en-US" sz="3200" dirty="0"/>
              <a:t>(T)RC – a fading intervention?</a:t>
            </a:r>
          </a:p>
        </p:txBody>
      </p:sp>
      <p:pic>
        <p:nvPicPr>
          <p:cNvPr id="6" name="Picture 5">
            <a:extLst>
              <a:ext uri="{FF2B5EF4-FFF2-40B4-BE49-F238E27FC236}">
                <a16:creationId xmlns:a16="http://schemas.microsoft.com/office/drawing/2014/main" id="{2DE87295-FCB2-4745-A75D-973FF8FE5AE7}"/>
              </a:ext>
            </a:extLst>
          </p:cNvPr>
          <p:cNvPicPr>
            <a:picLocks noChangeAspect="1"/>
          </p:cNvPicPr>
          <p:nvPr/>
        </p:nvPicPr>
        <p:blipFill>
          <a:blip r:embed="rId3"/>
          <a:stretch>
            <a:fillRect/>
          </a:stretch>
        </p:blipFill>
        <p:spPr>
          <a:xfrm>
            <a:off x="2696183" y="255473"/>
            <a:ext cx="4387103" cy="3614161"/>
          </a:xfrm>
          <a:prstGeom prst="rect">
            <a:avLst/>
          </a:prstGeom>
        </p:spPr>
      </p:pic>
      <p:pic>
        <p:nvPicPr>
          <p:cNvPr id="7" name="Picture 6">
            <a:extLst>
              <a:ext uri="{FF2B5EF4-FFF2-40B4-BE49-F238E27FC236}">
                <a16:creationId xmlns:a16="http://schemas.microsoft.com/office/drawing/2014/main" id="{E20E5A9D-BC5C-4A9C-8C1F-B231670C5D92}"/>
              </a:ext>
            </a:extLst>
          </p:cNvPr>
          <p:cNvPicPr>
            <a:picLocks noChangeAspect="1"/>
          </p:cNvPicPr>
          <p:nvPr/>
        </p:nvPicPr>
        <p:blipFill>
          <a:blip r:embed="rId4"/>
          <a:stretch>
            <a:fillRect/>
          </a:stretch>
        </p:blipFill>
        <p:spPr>
          <a:xfrm>
            <a:off x="6571665" y="2179530"/>
            <a:ext cx="5176387" cy="2387584"/>
          </a:xfrm>
          <a:prstGeom prst="rect">
            <a:avLst/>
          </a:prstGeom>
        </p:spPr>
      </p:pic>
      <p:pic>
        <p:nvPicPr>
          <p:cNvPr id="5" name="Picture 4">
            <a:extLst>
              <a:ext uri="{FF2B5EF4-FFF2-40B4-BE49-F238E27FC236}">
                <a16:creationId xmlns:a16="http://schemas.microsoft.com/office/drawing/2014/main" id="{35F22679-78DE-4568-B855-F560B60689A7}"/>
              </a:ext>
            </a:extLst>
          </p:cNvPr>
          <p:cNvPicPr>
            <a:picLocks noChangeAspect="1"/>
          </p:cNvPicPr>
          <p:nvPr/>
        </p:nvPicPr>
        <p:blipFill>
          <a:blip r:embed="rId5"/>
          <a:stretch>
            <a:fillRect/>
          </a:stretch>
        </p:blipFill>
        <p:spPr>
          <a:xfrm>
            <a:off x="7847984" y="255473"/>
            <a:ext cx="4203020" cy="1772988"/>
          </a:xfrm>
          <a:prstGeom prst="rect">
            <a:avLst/>
          </a:prstGeom>
        </p:spPr>
      </p:pic>
      <p:pic>
        <p:nvPicPr>
          <p:cNvPr id="4" name="Content Placeholder 3">
            <a:extLst>
              <a:ext uri="{FF2B5EF4-FFF2-40B4-BE49-F238E27FC236}">
                <a16:creationId xmlns:a16="http://schemas.microsoft.com/office/drawing/2014/main" id="{ABFEC038-189B-40BD-99C0-0FEDF8D791F2}"/>
              </a:ext>
            </a:extLst>
          </p:cNvPr>
          <p:cNvPicPr>
            <a:picLocks noGrp="1" noChangeAspect="1"/>
          </p:cNvPicPr>
          <p:nvPr>
            <p:ph idx="1"/>
          </p:nvPr>
        </p:nvPicPr>
        <p:blipFill>
          <a:blip r:embed="rId6"/>
          <a:stretch>
            <a:fillRect/>
          </a:stretch>
        </p:blipFill>
        <p:spPr>
          <a:xfrm>
            <a:off x="140996" y="933061"/>
            <a:ext cx="2972376" cy="3458050"/>
          </a:xfrm>
          <a:prstGeom prst="rect">
            <a:avLst/>
          </a:prstGeom>
        </p:spPr>
      </p:pic>
    </p:spTree>
    <p:extLst>
      <p:ext uri="{BB962C8B-B14F-4D97-AF65-F5344CB8AC3E}">
        <p14:creationId xmlns:p14="http://schemas.microsoft.com/office/powerpoint/2010/main" val="1564925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40B54D-B66D-42D6-B95D-77611BBFC7C9}"/>
              </a:ext>
            </a:extLst>
          </p:cNvPr>
          <p:cNvSpPr txBox="1"/>
          <p:nvPr/>
        </p:nvSpPr>
        <p:spPr>
          <a:xfrm>
            <a:off x="0" y="0"/>
            <a:ext cx="4658139" cy="6858000"/>
          </a:xfrm>
          <a:prstGeom prst="rect">
            <a:avLst/>
          </a:prstGeom>
          <a:solidFill>
            <a:schemeClr val="accent2"/>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AF38054-87E9-4219-AD62-CA8866A9FD2A}"/>
              </a:ext>
            </a:extLst>
          </p:cNvPr>
          <p:cNvSpPr>
            <a:spLocks noGrp="1"/>
          </p:cNvSpPr>
          <p:nvPr>
            <p:ph type="title"/>
          </p:nvPr>
        </p:nvSpPr>
        <p:spPr>
          <a:xfrm>
            <a:off x="513059" y="2615104"/>
            <a:ext cx="3628180" cy="1627792"/>
          </a:xfrm>
        </p:spPr>
        <p:txBody>
          <a:bodyPr vert="horz" lIns="274320" tIns="182880" rIns="274320" bIns="182880" rtlCol="0" anchor="ctr" anchorCtr="1">
            <a:normAutofit/>
          </a:bodyPr>
          <a:lstStyle/>
          <a:p>
            <a:r>
              <a:rPr lang="en-US" dirty="0"/>
              <a:t>CONSEQUENCES</a:t>
            </a:r>
          </a:p>
        </p:txBody>
      </p:sp>
      <p:graphicFrame>
        <p:nvGraphicFramePr>
          <p:cNvPr id="15" name="Content Placeholder 2">
            <a:extLst>
              <a:ext uri="{FF2B5EF4-FFF2-40B4-BE49-F238E27FC236}">
                <a16:creationId xmlns:a16="http://schemas.microsoft.com/office/drawing/2014/main" id="{6B13E689-C76A-4969-9C2C-A6205A349E15}"/>
              </a:ext>
            </a:extLst>
          </p:cNvPr>
          <p:cNvGraphicFramePr>
            <a:graphicFrameLocks noGrp="1"/>
          </p:cNvGraphicFramePr>
          <p:nvPr>
            <p:ph idx="1"/>
          </p:nvPr>
        </p:nvGraphicFramePr>
        <p:xfrm>
          <a:off x="5675734" y="636555"/>
          <a:ext cx="5607050" cy="558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7033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1515</TotalTime>
  <Words>3021</Words>
  <Application>Microsoft Office PowerPoint</Application>
  <PresentationFormat>Widescreen</PresentationFormat>
  <Paragraphs>465</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Gill Sans MT</vt:lpstr>
      <vt:lpstr>Wingdings</vt:lpstr>
      <vt:lpstr>Parcel</vt:lpstr>
      <vt:lpstr>Looking Beyond Our Borders:  What Therapeutic Residential Care in Other Countries can Teach Us</vt:lpstr>
      <vt:lpstr>INTRODUCING OURSELVES</vt:lpstr>
      <vt:lpstr>What we will cover</vt:lpstr>
      <vt:lpstr>TRC Definition: orIGINAL</vt:lpstr>
      <vt:lpstr>TRC Definition</vt:lpstr>
      <vt:lpstr>TRC Definition</vt:lpstr>
      <vt:lpstr>TRC Definition</vt:lpstr>
      <vt:lpstr>(T)RC – a fading intervention?</vt:lpstr>
      <vt:lpstr>CONSEQUENCES</vt:lpstr>
      <vt:lpstr> YET... CONSIDERABLE Cross-Country Differences in the  Utilization of Residential / Group Care  </vt:lpstr>
      <vt:lpstr>  ERASMUS PROJECT “Empowering Residential Child Care through Interprofessional Training” (2018-2021)   </vt:lpstr>
      <vt:lpstr>Toward meaningful comparisons</vt:lpstr>
      <vt:lpstr>Data collection process</vt:lpstr>
      <vt:lpstr>MACRO CONTEXT</vt:lpstr>
      <vt:lpstr>Residential Care System and Features</vt:lpstr>
      <vt:lpstr>Placement and RC Proportion</vt:lpstr>
      <vt:lpstr>AUSPICES &amp; PRIMARY CONCEPTUAL MODEL</vt:lpstr>
      <vt:lpstr>Family involvement &amp;  Careleaver Programs </vt:lpstr>
      <vt:lpstr>US Comparison: Macro System</vt:lpstr>
      <vt:lpstr>US Comparison: Macro System</vt:lpstr>
      <vt:lpstr>US Macro System Limitations</vt:lpstr>
      <vt:lpstr>US (t)RC Program features</vt:lpstr>
      <vt:lpstr>US (t)RC Program features</vt:lpstr>
      <vt:lpstr>Characteristics of Youth</vt:lpstr>
      <vt:lpstr>Gender Ratio &amp; % of YOUTH WITH MIGRATION BACKGROUND</vt:lpstr>
      <vt:lpstr>Age Distribution in RC / % of young children</vt:lpstr>
      <vt:lpstr>A few more datapoints …</vt:lpstr>
      <vt:lpstr>US Youth In (T)RC</vt:lpstr>
      <vt:lpstr>RC Training &amp; Personnel</vt:lpstr>
      <vt:lpstr>Educational requirements for  RC workerS</vt:lpstr>
      <vt:lpstr>US (t)RC Training and Personnel</vt:lpstr>
      <vt:lpstr>POLICY PRIORITIES &amp;  MAJOR CURRENT CHALLENGES</vt:lpstr>
      <vt:lpstr>(SOME) INSIGHTS FROM THE ERASMUS PROJECT</vt:lpstr>
      <vt:lpstr>Learning from Each other</vt:lpstr>
      <vt:lpstr>We welcome your  Comments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Beyond Our Borders:  What Therapeutic Residential Care in Other Countries can Teach Us</dc:title>
  <dc:creator>James, Sigrid (LLU)</dc:creator>
  <cp:lastModifiedBy>James, Sigrid (LLU)</cp:lastModifiedBy>
  <cp:revision>126</cp:revision>
  <dcterms:created xsi:type="dcterms:W3CDTF">2020-11-01T11:33:43Z</dcterms:created>
  <dcterms:modified xsi:type="dcterms:W3CDTF">2020-11-10T15:00:23Z</dcterms:modified>
</cp:coreProperties>
</file>